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0"/>
  </p:notesMasterIdLst>
  <p:handoutMasterIdLst>
    <p:handoutMasterId r:id="rId71"/>
  </p:handoutMasterIdLst>
  <p:sldIdLst>
    <p:sldId id="256" r:id="rId2"/>
    <p:sldId id="269" r:id="rId3"/>
    <p:sldId id="270" r:id="rId4"/>
    <p:sldId id="319" r:id="rId5"/>
    <p:sldId id="321" r:id="rId6"/>
    <p:sldId id="320" r:id="rId7"/>
    <p:sldId id="322" r:id="rId8"/>
    <p:sldId id="323" r:id="rId9"/>
    <p:sldId id="324" r:id="rId10"/>
    <p:sldId id="273" r:id="rId11"/>
    <p:sldId id="272" r:id="rId12"/>
    <p:sldId id="274" r:id="rId13"/>
    <p:sldId id="257" r:id="rId14"/>
    <p:sldId id="271" r:id="rId15"/>
    <p:sldId id="276" r:id="rId16"/>
    <p:sldId id="277" r:id="rId17"/>
    <p:sldId id="278" r:id="rId18"/>
    <p:sldId id="280" r:id="rId19"/>
    <p:sldId id="262" r:id="rId20"/>
    <p:sldId id="281" r:id="rId21"/>
    <p:sldId id="279" r:id="rId22"/>
    <p:sldId id="285" r:id="rId23"/>
    <p:sldId id="287" r:id="rId24"/>
    <p:sldId id="289" r:id="rId25"/>
    <p:sldId id="327" r:id="rId26"/>
    <p:sldId id="290" r:id="rId27"/>
    <p:sldId id="291" r:id="rId28"/>
    <p:sldId id="328" r:id="rId29"/>
    <p:sldId id="329" r:id="rId30"/>
    <p:sldId id="292" r:id="rId31"/>
    <p:sldId id="330" r:id="rId32"/>
    <p:sldId id="293" r:id="rId33"/>
    <p:sldId id="331" r:id="rId34"/>
    <p:sldId id="332" r:id="rId35"/>
    <p:sldId id="294" r:id="rId36"/>
    <p:sldId id="333" r:id="rId37"/>
    <p:sldId id="295" r:id="rId38"/>
    <p:sldId id="296" r:id="rId39"/>
    <p:sldId id="334" r:id="rId40"/>
    <p:sldId id="288" r:id="rId41"/>
    <p:sldId id="297" r:id="rId42"/>
    <p:sldId id="335" r:id="rId43"/>
    <p:sldId id="298" r:id="rId44"/>
    <p:sldId id="300" r:id="rId45"/>
    <p:sldId id="301" r:id="rId46"/>
    <p:sldId id="337" r:id="rId47"/>
    <p:sldId id="299" r:id="rId48"/>
    <p:sldId id="336" r:id="rId49"/>
    <p:sldId id="302" r:id="rId50"/>
    <p:sldId id="304" r:id="rId51"/>
    <p:sldId id="338" r:id="rId52"/>
    <p:sldId id="306" r:id="rId53"/>
    <p:sldId id="339" r:id="rId54"/>
    <p:sldId id="303" r:id="rId55"/>
    <p:sldId id="307" r:id="rId56"/>
    <p:sldId id="308" r:id="rId57"/>
    <p:sldId id="309" r:id="rId58"/>
    <p:sldId id="266" r:id="rId59"/>
    <p:sldId id="264" r:id="rId60"/>
    <p:sldId id="311" r:id="rId61"/>
    <p:sldId id="310" r:id="rId62"/>
    <p:sldId id="312" r:id="rId63"/>
    <p:sldId id="313" r:id="rId64"/>
    <p:sldId id="314" r:id="rId65"/>
    <p:sldId id="315" r:id="rId66"/>
    <p:sldId id="316" r:id="rId67"/>
    <p:sldId id="326" r:id="rId68"/>
    <p:sldId id="325" r:id="rId69"/>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4843"/>
    <a:srgbClr val="FEF6DA"/>
    <a:srgbClr val="0066CC"/>
    <a:srgbClr val="FFFFCC"/>
    <a:srgbClr val="2E3A2E"/>
    <a:srgbClr val="CC3300"/>
    <a:srgbClr val="6E2635"/>
    <a:srgbClr val="713623"/>
    <a:srgbClr val="214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13" autoAdjust="0"/>
    <p:restoredTop sz="94660"/>
  </p:normalViewPr>
  <p:slideViewPr>
    <p:cSldViewPr snapToGrid="0" showGuides="1">
      <p:cViewPr varScale="1">
        <p:scale>
          <a:sx n="70" d="100"/>
          <a:sy n="70" d="100"/>
        </p:scale>
        <p:origin x="-384" y="-96"/>
      </p:cViewPr>
      <p:guideLst>
        <p:guide orient="horz" pos="2160"/>
        <p:guide pos="3840"/>
      </p:guideLst>
    </p:cSldViewPr>
  </p:slideViewPr>
  <p:notesTextViewPr>
    <p:cViewPr>
      <p:scale>
        <a:sx n="1" d="1"/>
        <a:sy n="1" d="1"/>
      </p:scale>
      <p:origin x="0" y="0"/>
    </p:cViewPr>
  </p:notesTextViewPr>
  <p:notesViewPr>
    <p:cSldViewPr snapToGrid="0" showGuides="1">
      <p:cViewPr varScale="1">
        <p:scale>
          <a:sx n="91" d="100"/>
          <a:sy n="91" d="100"/>
        </p:scale>
        <p:origin x="375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r>
              <a:rPr lang="it-IT" dirty="0" smtClean="0"/>
              <a:t>​</a:t>
            </a:r>
            <a:fld id="{0D8742EA-96E8-4119-9E72-91D63DB4C6D4}" type="datetime1">
              <a:rPr lang="it-IT" smtClean="0"/>
              <a:t>23/11/2016</a:t>
            </a:fld>
            <a:r>
              <a:rPr lang="it-IT" dirty="0" smtClean="0"/>
              <a:t>​</a:t>
            </a:r>
            <a:endParaRPr lang="it-IT"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it-IT" smtClean="0"/>
              <a:pPr algn="r" rtl="0"/>
              <a:t>‹N›</a:t>
            </a:fld>
            <a:endParaRPr lang="it-IT"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13E80DBD-3AF4-4240-8960-760299330EB7}" type="datetime1">
              <a:rPr lang="it-IT" smtClean="0"/>
              <a:pPr/>
              <a:t>23/11/2016</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it-IT" smtClean="0"/>
              <a:pPr/>
              <a:t>‹N›</a:t>
            </a:fld>
            <a:endParaRPr lang="it-IT"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ttango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2" name="Titolo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it-IT" noProof="0" smtClean="0"/>
              <a:t>Fare clic per modificare lo stile del titolo</a:t>
            </a:r>
            <a:endParaRPr lang="it-IT" noProof="0" dirty="0"/>
          </a:p>
        </p:txBody>
      </p:sp>
      <p:sp>
        <p:nvSpPr>
          <p:cNvPr id="3" name="Sottotitolo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it-IT" noProof="0" smtClean="0"/>
              <a:t>Fare clic per modificare lo stile del sottotitolo dello schema</a:t>
            </a:r>
            <a:endParaRPr lang="it-IT" noProof="0" dirty="0"/>
          </a:p>
        </p:txBody>
      </p:sp>
      <p:sp>
        <p:nvSpPr>
          <p:cNvPr id="4" name="Segnaposto data 3"/>
          <p:cNvSpPr>
            <a:spLocks noGrp="1"/>
          </p:cNvSpPr>
          <p:nvPr>
            <p:ph type="dt" sz="half" idx="10"/>
          </p:nvPr>
        </p:nvSpPr>
        <p:spPr/>
        <p:txBody>
          <a:bodyPr rtlCol="0"/>
          <a:lstStyle/>
          <a:p>
            <a:r>
              <a:rPr lang="it-IT" smtClean="0"/>
              <a:t>​</a:t>
            </a:r>
            <a:fld id="{3EC02642-6545-4A0D-862E-8F437A1801AB}" type="datetime1">
              <a:rPr lang="it-IT" smtClean="0"/>
              <a:t>23/11/2016</a:t>
            </a:fld>
            <a:r>
              <a:rPr lang="it-IT" smtClean="0"/>
              <a:t>​</a:t>
            </a:r>
            <a:endParaRPr lang="it-IT" dirty="0"/>
          </a:p>
        </p:txBody>
      </p:sp>
      <p:sp>
        <p:nvSpPr>
          <p:cNvPr id="5" name="Segnaposto piè di pagina 4"/>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pic>
        <p:nvPicPr>
          <p:cNvPr id="11" name="Immagin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chor="b"/>
          <a:lstStyle>
            <a:lvl1pPr algn="l" rtl="0">
              <a:defRPr sz="3200"/>
            </a:lvl1pPr>
          </a:lstStyle>
          <a:p>
            <a:pPr rtl="0"/>
            <a:r>
              <a:rPr lang="it-IT" noProof="0" smtClean="0"/>
              <a:t>Fare clic per modificare lo stile del titolo</a:t>
            </a:r>
            <a:endParaRPr lang="it-IT" noProof="0" dirty="0"/>
          </a:p>
        </p:txBody>
      </p:sp>
      <p:sp>
        <p:nvSpPr>
          <p:cNvPr id="3" name="Segnaposto immagine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it-IT" noProof="0" smtClean="0"/>
              <a:t>Fare clic sull'icona per inserire un'immagine</a:t>
            </a:r>
            <a:endParaRPr lang="it-IT" noProof="0" dirty="0"/>
          </a:p>
        </p:txBody>
      </p:sp>
      <p:sp>
        <p:nvSpPr>
          <p:cNvPr id="4" name="Segnaposto testo 3"/>
          <p:cNvSpPr>
            <a:spLocks noGrp="1"/>
          </p:cNvSpPr>
          <p:nvPr>
            <p:ph type="body" sz="half" idx="2" hasCustomPrompt="1"/>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it-IT" noProof="0" dirty="0" smtClean="0"/>
              <a:t>Fare clic per modificare stili del testo dello schema</a:t>
            </a:r>
          </a:p>
        </p:txBody>
      </p:sp>
      <p:sp>
        <p:nvSpPr>
          <p:cNvPr id="5" name="Segnaposto data 4"/>
          <p:cNvSpPr>
            <a:spLocks noGrp="1"/>
          </p:cNvSpPr>
          <p:nvPr>
            <p:ph type="dt" sz="half" idx="10"/>
          </p:nvPr>
        </p:nvSpPr>
        <p:spPr/>
        <p:txBody>
          <a:bodyPr rtlCol="0"/>
          <a:lstStyle/>
          <a:p>
            <a:r>
              <a:rPr lang="it-IT" smtClean="0"/>
              <a:t>​</a:t>
            </a:r>
            <a:fld id="{D2F18DA6-D00E-4286-B59D-561998733A8B}" type="datetime1">
              <a:rPr lang="it-IT" smtClean="0"/>
              <a:t>23/11/2016</a:t>
            </a:fld>
            <a:r>
              <a:rPr lang="it-IT" smtClean="0"/>
              <a:t>​</a:t>
            </a:r>
            <a:endParaRPr lang="it-IT" dirty="0"/>
          </a:p>
        </p:txBody>
      </p:sp>
      <p:sp>
        <p:nvSpPr>
          <p:cNvPr id="6" name="Segnaposto piè di pagina 5"/>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testo verticale 2"/>
          <p:cNvSpPr>
            <a:spLocks noGrp="1"/>
          </p:cNvSpPr>
          <p:nvPr>
            <p:ph type="body" orient="vert" idx="1" hasCustomPrompt="1"/>
          </p:nvPr>
        </p:nvSpPr>
        <p:spPr/>
        <p:txBody>
          <a:bodyPr vert="eaVert" rtlCol="0"/>
          <a:lstStyle>
            <a:lvl1pPr rtl="0">
              <a:defRPr/>
            </a:lvl1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data 3"/>
          <p:cNvSpPr>
            <a:spLocks noGrp="1"/>
          </p:cNvSpPr>
          <p:nvPr>
            <p:ph type="dt" sz="half" idx="10"/>
          </p:nvPr>
        </p:nvSpPr>
        <p:spPr/>
        <p:txBody>
          <a:bodyPr rtlCol="0"/>
          <a:lstStyle/>
          <a:p>
            <a:r>
              <a:rPr lang="it-IT" smtClean="0"/>
              <a:t>​</a:t>
            </a:r>
            <a:fld id="{7B70B3B6-6A99-4440-815A-C4343FD1006B}" type="datetime1">
              <a:rPr lang="it-IT" smtClean="0"/>
              <a:t>23/11/2016</a:t>
            </a:fld>
            <a:r>
              <a:rPr lang="it-IT" smtClean="0"/>
              <a:t>​</a:t>
            </a:r>
            <a:endParaRPr lang="it-IT" dirty="0"/>
          </a:p>
        </p:txBody>
      </p:sp>
      <p:sp>
        <p:nvSpPr>
          <p:cNvPr id="5" name="Segnaposto piè di pagina 4"/>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372600" y="365125"/>
            <a:ext cx="1714500" cy="5811838"/>
          </a:xfrm>
        </p:spPr>
        <p:txBody>
          <a:bodyPr vert="eaVert" rtlCol="0"/>
          <a:lstStyle/>
          <a:p>
            <a:pPr rtl="0"/>
            <a:r>
              <a:rPr lang="it-IT" noProof="0" smtClean="0"/>
              <a:t>Fare clic per modificare lo stile del titolo</a:t>
            </a:r>
            <a:endParaRPr lang="it-IT" noProof="0" dirty="0"/>
          </a:p>
        </p:txBody>
      </p:sp>
      <p:sp>
        <p:nvSpPr>
          <p:cNvPr id="3" name="Segnaposto testo verticale 2"/>
          <p:cNvSpPr>
            <a:spLocks noGrp="1"/>
          </p:cNvSpPr>
          <p:nvPr>
            <p:ph type="body" orient="vert" idx="1" hasCustomPrompt="1"/>
          </p:nvPr>
        </p:nvSpPr>
        <p:spPr>
          <a:xfrm>
            <a:off x="1104900" y="365125"/>
            <a:ext cx="8098896" cy="5811838"/>
          </a:xfrm>
        </p:spPr>
        <p:txBody>
          <a:bodyPr vert="eaVert" rtlCol="0"/>
          <a:lstStyle>
            <a:lvl1pPr rtl="0">
              <a:defRPr/>
            </a:lvl1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data 3"/>
          <p:cNvSpPr>
            <a:spLocks noGrp="1"/>
          </p:cNvSpPr>
          <p:nvPr>
            <p:ph type="dt" sz="half" idx="10"/>
          </p:nvPr>
        </p:nvSpPr>
        <p:spPr/>
        <p:txBody>
          <a:bodyPr rtlCol="0"/>
          <a:lstStyle/>
          <a:p>
            <a:r>
              <a:rPr lang="it-IT" smtClean="0"/>
              <a:t>​</a:t>
            </a:r>
            <a:fld id="{562969F1-6167-4A1E-91DE-3B4B47C518F1}" type="datetime1">
              <a:rPr lang="it-IT" smtClean="0"/>
              <a:t>23/11/2016</a:t>
            </a:fld>
            <a:r>
              <a:rPr lang="it-IT" smtClean="0"/>
              <a:t>​</a:t>
            </a:r>
            <a:endParaRPr lang="it-IT" dirty="0"/>
          </a:p>
        </p:txBody>
      </p:sp>
      <p:sp>
        <p:nvSpPr>
          <p:cNvPr id="5" name="Segnaposto piè di pagina 4"/>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grpSp>
        <p:nvGrpSpPr>
          <p:cNvPr id="7" name="Gruppo 6"/>
          <p:cNvGrpSpPr/>
          <p:nvPr/>
        </p:nvGrpSpPr>
        <p:grpSpPr>
          <a:xfrm rot="5400000">
            <a:off x="6514047" y="3228843"/>
            <a:ext cx="5632704" cy="84403"/>
            <a:chOff x="1073150" y="1219201"/>
            <a:chExt cx="10058400" cy="63125"/>
          </a:xfrm>
        </p:grpSpPr>
        <p:cxnSp>
          <p:nvCxnSpPr>
            <p:cNvPr id="8" name="Connettore diritto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contenuto 2"/>
          <p:cNvSpPr>
            <a:spLocks noGrp="1"/>
          </p:cNvSpPr>
          <p:nvPr>
            <p:ph idx="1" hasCustomPrompt="1"/>
          </p:nvPr>
        </p:nvSpPr>
        <p:spPr/>
        <p:txBody>
          <a:bodyPr rtlCol="0"/>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data 3"/>
          <p:cNvSpPr>
            <a:spLocks noGrp="1"/>
          </p:cNvSpPr>
          <p:nvPr>
            <p:ph type="dt" sz="half" idx="10"/>
          </p:nvPr>
        </p:nvSpPr>
        <p:spPr/>
        <p:txBody>
          <a:bodyPr rtlCol="0"/>
          <a:lstStyle>
            <a:lvl1pPr>
              <a:defRPr/>
            </a:lvl1pPr>
          </a:lstStyle>
          <a:p>
            <a:fld id="{154BF1D5-A404-47F4-A551-753EE08164F3}" type="datetime1">
              <a:rPr lang="it-IT" smtClean="0"/>
              <a:t>23/11/2016</a:t>
            </a:fld>
            <a:endParaRPr lang="it-IT" dirty="0"/>
          </a:p>
        </p:txBody>
      </p:sp>
      <p:sp>
        <p:nvSpPr>
          <p:cNvPr id="5" name="Segnaposto piè di pagina 4"/>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grpSp>
        <p:nvGrpSpPr>
          <p:cNvPr id="13" name="Gruppo 12"/>
          <p:cNvGrpSpPr/>
          <p:nvPr/>
        </p:nvGrpSpPr>
        <p:grpSpPr>
          <a:xfrm rot="10800000">
            <a:off x="0" y="5645510"/>
            <a:ext cx="12192000" cy="63125"/>
            <a:chOff x="507492" y="1501519"/>
            <a:chExt cx="8129016" cy="63125"/>
          </a:xfrm>
        </p:grpSpPr>
        <p:cxnSp>
          <p:nvCxnSpPr>
            <p:cNvPr id="17" name="Connettore diritto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uppo 13"/>
          <p:cNvGrpSpPr/>
          <p:nvPr/>
        </p:nvGrpSpPr>
        <p:grpSpPr>
          <a:xfrm>
            <a:off x="0" y="1143000"/>
            <a:ext cx="12192000" cy="63125"/>
            <a:chOff x="507492" y="1501519"/>
            <a:chExt cx="8129016" cy="63125"/>
          </a:xfrm>
        </p:grpSpPr>
        <p:cxnSp>
          <p:nvCxnSpPr>
            <p:cNvPr id="15" name="Connettore diritto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ttango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2" name="Titolo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it-IT" noProof="0" smtClean="0"/>
              <a:t>Fare clic per modificare lo stile del titolo</a:t>
            </a:r>
            <a:endParaRPr lang="it-IT" noProof="0" dirty="0"/>
          </a:p>
        </p:txBody>
      </p:sp>
      <p:sp>
        <p:nvSpPr>
          <p:cNvPr id="3" name="Sottotitolo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it-IT" noProof="0" smtClean="0"/>
              <a:t>Fare clic per modificare lo stile del sottotitolo dello schema</a:t>
            </a:r>
            <a:endParaRPr lang="it-IT" noProof="0" dirty="0"/>
          </a:p>
        </p:txBody>
      </p:sp>
      <p:pic>
        <p:nvPicPr>
          <p:cNvPr id="10" name="Immagin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Segnaposto immagine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it-IT" noProof="0" smtClean="0"/>
              <a:t>Fare clic sull'icona per inserire un'immagine</a:t>
            </a:r>
            <a:endParaRPr lang="it-IT" noProof="0" dirty="0"/>
          </a:p>
        </p:txBody>
      </p:sp>
      <p:sp>
        <p:nvSpPr>
          <p:cNvPr id="19" name="Testo informativo"/>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it-IT" sz="1200" b="1" i="1" noProof="0" dirty="0" smtClean="0">
                <a:latin typeface="Arial" pitchFamily="34" charset="0"/>
                <a:cs typeface="Arial" pitchFamily="34" charset="0"/>
              </a:rPr>
              <a:t>NOTA:</a:t>
            </a:r>
          </a:p>
          <a:p>
            <a:pPr rtl="0"/>
            <a:r>
              <a:rPr lang="it-IT" sz="1200" i="1" noProof="0" dirty="0" smtClean="0">
                <a:latin typeface="Arial" pitchFamily="34" charset="0"/>
                <a:cs typeface="Arial" pitchFamily="34" charset="0"/>
              </a:rPr>
              <a:t>per cambiare l'immagine in questa diapositiva, selezionarla ed eliminarla. Quindi fare clic sull'icona Inserisci nel segnaposto per inserire l'immagine desiderata.</a:t>
            </a:r>
            <a:endParaRPr lang="it-IT" sz="1200" i="1" noProof="0" dirty="0">
              <a:latin typeface="Arial" pitchFamily="34" charset="0"/>
              <a:cs typeface="Arial"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8" name="Gruppo 7"/>
          <p:cNvGrpSpPr/>
          <p:nvPr/>
        </p:nvGrpSpPr>
        <p:grpSpPr>
          <a:xfrm>
            <a:off x="0" y="2514600"/>
            <a:ext cx="12192000" cy="3194035"/>
            <a:chOff x="647402" y="2514600"/>
            <a:chExt cx="10838688" cy="3194035"/>
          </a:xfrm>
        </p:grpSpPr>
        <p:grpSp>
          <p:nvGrpSpPr>
            <p:cNvPr id="9" name="Gruppo 8"/>
            <p:cNvGrpSpPr/>
            <p:nvPr/>
          </p:nvGrpSpPr>
          <p:grpSpPr>
            <a:xfrm>
              <a:off x="647402" y="2514600"/>
              <a:ext cx="10838688" cy="63125"/>
              <a:chOff x="507492" y="1501519"/>
              <a:chExt cx="8129016" cy="63125"/>
            </a:xfrm>
          </p:grpSpPr>
          <p:cxnSp>
            <p:nvCxnSpPr>
              <p:cNvPr id="14" name="Connettore diritto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ttangolo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grpSp>
          <p:nvGrpSpPr>
            <p:cNvPr id="11" name="Gruppo 10"/>
            <p:cNvGrpSpPr/>
            <p:nvPr/>
          </p:nvGrpSpPr>
          <p:grpSpPr>
            <a:xfrm rot="10800000">
              <a:off x="647402" y="5645510"/>
              <a:ext cx="10838688" cy="63125"/>
              <a:chOff x="507492" y="1501519"/>
              <a:chExt cx="8129016" cy="63125"/>
            </a:xfrm>
          </p:grpSpPr>
          <p:cxnSp>
            <p:nvCxnSpPr>
              <p:cNvPr id="12" name="Connettore dritto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olo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it-IT" noProof="0" smtClean="0"/>
              <a:t>Fare clic per modificare lo stile del titolo</a:t>
            </a:r>
            <a:endParaRPr lang="it-IT" noProof="0" dirty="0"/>
          </a:p>
        </p:txBody>
      </p:sp>
      <p:sp>
        <p:nvSpPr>
          <p:cNvPr id="3" name="Segnaposto testo 2"/>
          <p:cNvSpPr>
            <a:spLocks noGrp="1"/>
          </p:cNvSpPr>
          <p:nvPr>
            <p:ph type="body" idx="1" hasCustomPrompt="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it-IT" noProof="0" dirty="0" smtClean="0"/>
              <a:t>Fare clic per modificare stili del testo dello schema</a:t>
            </a:r>
          </a:p>
        </p:txBody>
      </p:sp>
      <p:sp>
        <p:nvSpPr>
          <p:cNvPr id="4" name="Segnaposto data 3"/>
          <p:cNvSpPr>
            <a:spLocks noGrp="1"/>
          </p:cNvSpPr>
          <p:nvPr>
            <p:ph type="dt" sz="half" idx="10"/>
          </p:nvPr>
        </p:nvSpPr>
        <p:spPr/>
        <p:txBody>
          <a:bodyPr rtlCol="0"/>
          <a:lstStyle/>
          <a:p>
            <a:r>
              <a:rPr lang="it-IT" smtClean="0"/>
              <a:t>​</a:t>
            </a:r>
            <a:fld id="{09A7F2B5-5019-4C95-A0F6-6944424B9F05}" type="datetime1">
              <a:rPr lang="it-IT" smtClean="0"/>
              <a:t>23/11/2016</a:t>
            </a:fld>
            <a:r>
              <a:rPr lang="it-IT" smtClean="0"/>
              <a:t>​</a:t>
            </a:r>
            <a:endParaRPr lang="it-IT" dirty="0"/>
          </a:p>
        </p:txBody>
      </p:sp>
      <p:sp>
        <p:nvSpPr>
          <p:cNvPr id="5" name="Segnaposto piè di pagina 4"/>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pic>
        <p:nvPicPr>
          <p:cNvPr id="7" name="Immagin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contenuto 2"/>
          <p:cNvSpPr>
            <a:spLocks noGrp="1"/>
          </p:cNvSpPr>
          <p:nvPr>
            <p:ph sz="half" idx="1" hasCustomPrompt="1"/>
          </p:nvPr>
        </p:nvSpPr>
        <p:spPr>
          <a:xfrm>
            <a:off x="1104900" y="1600200"/>
            <a:ext cx="4914900" cy="4571999"/>
          </a:xfrm>
        </p:spPr>
        <p:txBody>
          <a:bodyPr rtlCol="0"/>
          <a:lstStyle>
            <a:lvl1pPr rtl="0">
              <a:defRPr/>
            </a:lvl1pPr>
            <a:lvl5pPr algn="l" rtl="0">
              <a:defRPr/>
            </a:lvl5pPr>
            <a:lvl6pPr algn="l" rtl="0">
              <a:defRPr/>
            </a:lvl6pPr>
            <a:lvl7pPr algn="l" rtl="0">
              <a:defRPr/>
            </a:lvl7pPr>
            <a:lvl8pPr algn="l" rtl="0">
              <a:defRPr/>
            </a:lvl8pPr>
            <a:lvl9pPr algn="l" rtl="0">
              <a:defRPr/>
            </a:lvl9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contenuto 3"/>
          <p:cNvSpPr>
            <a:spLocks noGrp="1"/>
          </p:cNvSpPr>
          <p:nvPr>
            <p:ph sz="half" idx="2" hasCustomPrompt="1"/>
          </p:nvPr>
        </p:nvSpPr>
        <p:spPr>
          <a:xfrm>
            <a:off x="6172200" y="1600200"/>
            <a:ext cx="4914900" cy="4571999"/>
          </a:xfrm>
        </p:spPr>
        <p:txBody>
          <a:bodyPr rtlCol="0"/>
          <a:lstStyle>
            <a:lvl1pPr rtl="0">
              <a:defRPr/>
            </a:lvl1pPr>
            <a:lvl5pPr algn="l" rtl="0">
              <a:defRPr/>
            </a:lvl5pPr>
            <a:lvl6pPr algn="l" rtl="0">
              <a:defRPr/>
            </a:lvl6pPr>
            <a:lvl7pPr algn="l" rtl="0">
              <a:defRPr/>
            </a:lvl7pPr>
            <a:lvl8pPr algn="l" rtl="0">
              <a:defRPr/>
            </a:lvl8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5" name="Segnaposto data 4"/>
          <p:cNvSpPr>
            <a:spLocks noGrp="1"/>
          </p:cNvSpPr>
          <p:nvPr>
            <p:ph type="dt" sz="half" idx="10"/>
          </p:nvPr>
        </p:nvSpPr>
        <p:spPr/>
        <p:txBody>
          <a:bodyPr rtlCol="0"/>
          <a:lstStyle/>
          <a:p>
            <a:r>
              <a:rPr lang="it-IT" smtClean="0"/>
              <a:t>​</a:t>
            </a:r>
            <a:fld id="{A0C933B6-50F5-4882-AEFB-9D7997B305B9}" type="datetime1">
              <a:rPr lang="it-IT" smtClean="0"/>
              <a:t>23/11/2016</a:t>
            </a:fld>
            <a:r>
              <a:rPr lang="it-IT" smtClean="0"/>
              <a:t>​</a:t>
            </a:r>
            <a:endParaRPr lang="it-IT" dirty="0"/>
          </a:p>
        </p:txBody>
      </p:sp>
      <p:sp>
        <p:nvSpPr>
          <p:cNvPr id="6" name="Segnaposto piè di pagina 5"/>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testo 2"/>
          <p:cNvSpPr>
            <a:spLocks noGrp="1"/>
          </p:cNvSpPr>
          <p:nvPr>
            <p:ph type="body" idx="1" hasCustomPrompt="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it-IT" noProof="0" dirty="0" smtClean="0"/>
              <a:t>Fare clic per modificare stili del testo dello schema</a:t>
            </a:r>
          </a:p>
        </p:txBody>
      </p:sp>
      <p:sp>
        <p:nvSpPr>
          <p:cNvPr id="4" name="Segnaposto contenuto 3"/>
          <p:cNvSpPr>
            <a:spLocks noGrp="1"/>
          </p:cNvSpPr>
          <p:nvPr>
            <p:ph sz="half" idx="2" hasCustomPrompt="1"/>
          </p:nvPr>
        </p:nvSpPr>
        <p:spPr>
          <a:xfrm>
            <a:off x="1104900" y="2424112"/>
            <a:ext cx="4919472" cy="3748088"/>
          </a:xfrm>
        </p:spPr>
        <p:txBody>
          <a:bodyPr rtlCol="0"/>
          <a:lstStyle>
            <a:lvl1pPr rtl="0">
              <a:defRPr/>
            </a:lvl1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5" name="Segnaposto testo 4"/>
          <p:cNvSpPr>
            <a:spLocks noGrp="1"/>
          </p:cNvSpPr>
          <p:nvPr>
            <p:ph type="body" sz="quarter" idx="3" hasCustomPrompt="1"/>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it-IT" noProof="0" dirty="0" smtClean="0"/>
              <a:t>Fare clic per modificare stili del testo dello schema</a:t>
            </a:r>
          </a:p>
        </p:txBody>
      </p:sp>
      <p:sp>
        <p:nvSpPr>
          <p:cNvPr id="6" name="Segnaposto contenuto 5"/>
          <p:cNvSpPr>
            <a:spLocks noGrp="1"/>
          </p:cNvSpPr>
          <p:nvPr>
            <p:ph sz="quarter" idx="4" hasCustomPrompt="1"/>
          </p:nvPr>
        </p:nvSpPr>
        <p:spPr>
          <a:xfrm>
            <a:off x="6166110" y="2424112"/>
            <a:ext cx="4919472" cy="3748088"/>
          </a:xfrm>
        </p:spPr>
        <p:txBody>
          <a:bodyPr rtlCol="0"/>
          <a:lstStyle>
            <a:lvl1pPr rtl="0">
              <a:defRPr/>
            </a:lvl1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7" name="Segnaposto data 6"/>
          <p:cNvSpPr>
            <a:spLocks noGrp="1"/>
          </p:cNvSpPr>
          <p:nvPr>
            <p:ph type="dt" sz="half" idx="10"/>
          </p:nvPr>
        </p:nvSpPr>
        <p:spPr/>
        <p:txBody>
          <a:bodyPr rtlCol="0"/>
          <a:lstStyle/>
          <a:p>
            <a:r>
              <a:rPr lang="it-IT" smtClean="0"/>
              <a:t>​</a:t>
            </a:r>
            <a:fld id="{53510755-3071-43A6-A0C2-4B39EBD5CB3D}" type="datetime1">
              <a:rPr lang="it-IT" smtClean="0"/>
              <a:t>23/11/2016</a:t>
            </a:fld>
            <a:r>
              <a:rPr lang="it-IT" smtClean="0"/>
              <a:t>​</a:t>
            </a:r>
            <a:endParaRPr lang="it-IT" dirty="0"/>
          </a:p>
        </p:txBody>
      </p:sp>
      <p:sp>
        <p:nvSpPr>
          <p:cNvPr id="8" name="Segnaposto piè di pagina 7"/>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9" name="Segnaposto numero diapositiva 8"/>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smtClean="0"/>
              <a:t>Fare clic per modificare lo stile del titolo</a:t>
            </a:r>
            <a:endParaRPr lang="it-IT" noProof="0" dirty="0"/>
          </a:p>
        </p:txBody>
      </p:sp>
      <p:sp>
        <p:nvSpPr>
          <p:cNvPr id="3" name="Segnaposto data 2"/>
          <p:cNvSpPr>
            <a:spLocks noGrp="1"/>
          </p:cNvSpPr>
          <p:nvPr>
            <p:ph type="dt" sz="half" idx="10"/>
          </p:nvPr>
        </p:nvSpPr>
        <p:spPr/>
        <p:txBody>
          <a:bodyPr rtlCol="0"/>
          <a:lstStyle/>
          <a:p>
            <a:r>
              <a:rPr lang="it-IT" smtClean="0"/>
              <a:t>​</a:t>
            </a:r>
            <a:fld id="{DF0DB999-5D42-456D-996A-65C7BC8A639D}" type="datetime1">
              <a:rPr lang="it-IT" smtClean="0"/>
              <a:t>23/11/2016</a:t>
            </a:fld>
            <a:r>
              <a:rPr lang="it-IT" smtClean="0"/>
              <a:t>​</a:t>
            </a:r>
            <a:endParaRPr lang="it-IT" dirty="0"/>
          </a:p>
        </p:txBody>
      </p:sp>
      <p:sp>
        <p:nvSpPr>
          <p:cNvPr id="4" name="Segnaposto piè di pagina 3"/>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r>
              <a:rPr lang="it-IT" smtClean="0"/>
              <a:t>​</a:t>
            </a:r>
            <a:fld id="{50FBE326-E1C3-4D66-90F8-E9DC2BE19DB5}" type="datetime1">
              <a:rPr lang="it-IT" smtClean="0"/>
              <a:t>23/11/2016</a:t>
            </a:fld>
            <a:r>
              <a:rPr lang="it-IT" smtClean="0"/>
              <a:t>​</a:t>
            </a:r>
            <a:endParaRPr lang="it-IT" dirty="0"/>
          </a:p>
        </p:txBody>
      </p:sp>
      <p:sp>
        <p:nvSpPr>
          <p:cNvPr id="3" name="Segnaposto piè di pagina 2"/>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4" name="Segnaposto numero diapositiva 3"/>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chor="b"/>
          <a:lstStyle>
            <a:lvl1pPr algn="l" rtl="0">
              <a:defRPr sz="3200"/>
            </a:lvl1pPr>
          </a:lstStyle>
          <a:p>
            <a:pPr rtl="0"/>
            <a:r>
              <a:rPr lang="it-IT" noProof="0" smtClean="0"/>
              <a:t>Fare clic per modificare lo stile del titolo</a:t>
            </a:r>
            <a:endParaRPr lang="it-IT" noProof="0" dirty="0"/>
          </a:p>
        </p:txBody>
      </p:sp>
      <p:sp>
        <p:nvSpPr>
          <p:cNvPr id="3" name="Segnaposto contenuto 2"/>
          <p:cNvSpPr>
            <a:spLocks noGrp="1"/>
          </p:cNvSpPr>
          <p:nvPr>
            <p:ph idx="1" hasCustomPrompt="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4" name="Segnaposto testo 3"/>
          <p:cNvSpPr>
            <a:spLocks noGrp="1"/>
          </p:cNvSpPr>
          <p:nvPr>
            <p:ph type="body" sz="half" idx="2" hasCustomPrompt="1"/>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it-IT" noProof="0" dirty="0" smtClean="0"/>
              <a:t>Fare clic per modificare stili del testo dello schema</a:t>
            </a:r>
          </a:p>
        </p:txBody>
      </p:sp>
      <p:sp>
        <p:nvSpPr>
          <p:cNvPr id="5" name="Segnaposto data 4"/>
          <p:cNvSpPr>
            <a:spLocks noGrp="1"/>
          </p:cNvSpPr>
          <p:nvPr>
            <p:ph type="dt" sz="half" idx="10"/>
          </p:nvPr>
        </p:nvSpPr>
        <p:spPr/>
        <p:txBody>
          <a:bodyPr rtlCol="0"/>
          <a:lstStyle/>
          <a:p>
            <a:r>
              <a:rPr lang="it-IT" smtClean="0"/>
              <a:t>​</a:t>
            </a:r>
            <a:fld id="{9DADF5E0-A3BB-460B-B138-336278311072}" type="datetime1">
              <a:rPr lang="it-IT" smtClean="0"/>
              <a:t>23/11/2016</a:t>
            </a:fld>
            <a:r>
              <a:rPr lang="it-IT" smtClean="0"/>
              <a:t>​</a:t>
            </a:r>
            <a:endParaRPr lang="it-IT" dirty="0"/>
          </a:p>
        </p:txBody>
      </p:sp>
      <p:sp>
        <p:nvSpPr>
          <p:cNvPr id="6" name="Segnaposto piè di pagina 5"/>
          <p:cNvSpPr>
            <a:spLocks noGrp="1"/>
          </p:cNvSpPr>
          <p:nvPr>
            <p:ph type="ftr" sz="quarter" idx="11"/>
          </p:nvPr>
        </p:nvSpPr>
        <p:spPr/>
        <p:txBody>
          <a:bodyPr rtlCol="0"/>
          <a:lstStyle/>
          <a:p>
            <a:pPr rtl="0"/>
            <a:r>
              <a:rPr lang="it-IT" noProof="0" smtClean="0"/>
              <a:t>Ezia Palmeri - Vignola 23 e 24 novembre 2016</a:t>
            </a:r>
            <a:endParaRPr lang="it-IT" noProof="0" dirty="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smtClean="0"/>
              <a:t>‹N›</a:t>
            </a:fld>
            <a:endParaRPr lang="it-IT" noProof="0"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EF6DA"/>
            </a:gs>
            <a:gs pos="18000">
              <a:srgbClr val="FFFFCC">
                <a:shade val="67500"/>
                <a:satMod val="115000"/>
              </a:srgbClr>
            </a:gs>
            <a:gs pos="100000">
              <a:srgbClr val="FFFFCC">
                <a:shade val="100000"/>
                <a:satMod val="115000"/>
              </a:srgbClr>
            </a:gs>
          </a:gsLst>
          <a:lin ang="135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it-IT" noProof="0" dirty="0" smtClean="0"/>
              <a:t>Fare clic per modificare lo stile del titolo</a:t>
            </a:r>
            <a:endParaRPr lang="it-IT" noProof="0" dirty="0"/>
          </a:p>
        </p:txBody>
      </p:sp>
      <p:sp>
        <p:nvSpPr>
          <p:cNvPr id="3" name="Segnaposto testo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it-IT" noProof="0" dirty="0" smtClean="0"/>
              <a:t>Fare clic per modificare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p>
          <a:p>
            <a:pPr lvl="5" rtl="0"/>
            <a:r>
              <a:rPr lang="it-IT" noProof="0" dirty="0" smtClean="0"/>
              <a:t>Sesto livello</a:t>
            </a:r>
          </a:p>
          <a:p>
            <a:pPr lvl="6" rtl="0"/>
            <a:r>
              <a:rPr lang="it-IT" noProof="0" dirty="0" smtClean="0"/>
              <a:t>Settimo livello</a:t>
            </a:r>
          </a:p>
          <a:p>
            <a:pPr lvl="7" rtl="0"/>
            <a:r>
              <a:rPr lang="it-IT" noProof="0" dirty="0" smtClean="0"/>
              <a:t>Ottavo livello</a:t>
            </a:r>
          </a:p>
          <a:p>
            <a:pPr lvl="8" rtl="0"/>
            <a:r>
              <a:rPr lang="it-IT" noProof="0" dirty="0" smtClean="0"/>
              <a:t>Nono livello</a:t>
            </a:r>
            <a:endParaRPr lang="it-IT" noProof="0" dirty="0"/>
          </a:p>
        </p:txBody>
      </p:sp>
      <p:sp>
        <p:nvSpPr>
          <p:cNvPr id="4" name="Segnaposto data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r>
              <a:rPr lang="it-IT" smtClean="0"/>
              <a:t>​</a:t>
            </a:r>
            <a:fld id="{7C6CF886-A375-49F3-826E-0935BFA89299}" type="datetime1">
              <a:rPr lang="it-IT" smtClean="0"/>
              <a:t>23/11/2016</a:t>
            </a:fld>
            <a:r>
              <a:rPr lang="it-IT" smtClean="0"/>
              <a:t>​</a:t>
            </a:r>
            <a:endParaRPr lang="it-IT" dirty="0"/>
          </a:p>
        </p:txBody>
      </p:sp>
      <p:sp>
        <p:nvSpPr>
          <p:cNvPr id="5" name="Segnaposto piè di pagina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it-IT" smtClean="0"/>
              <a:pPr/>
              <a:t>‹N›</a:t>
            </a:fld>
            <a:endParaRPr lang="it-IT" dirty="0"/>
          </a:p>
        </p:txBody>
      </p:sp>
      <p:grpSp>
        <p:nvGrpSpPr>
          <p:cNvPr id="15" name="Gruppo 14"/>
          <p:cNvGrpSpPr/>
          <p:nvPr/>
        </p:nvGrpSpPr>
        <p:grpSpPr>
          <a:xfrm>
            <a:off x="1103376" y="1219201"/>
            <a:ext cx="9985248" cy="84403"/>
            <a:chOff x="1073150" y="1219201"/>
            <a:chExt cx="10058400" cy="63125"/>
          </a:xfrm>
        </p:grpSpPr>
        <p:cxnSp>
          <p:nvCxnSpPr>
            <p:cNvPr id="13" name="Connettore diritto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a:xfrm>
            <a:off x="1104900" y="2292094"/>
            <a:ext cx="5384800" cy="2219691"/>
          </a:xfrm>
        </p:spPr>
        <p:txBody>
          <a:bodyPr rtlCol="0" anchor="ctr">
            <a:normAutofit/>
          </a:bodyPr>
          <a:lstStyle/>
          <a:p>
            <a:pPr rtl="0"/>
            <a:r>
              <a:rPr lang="it" dirty="0" smtClean="0"/>
              <a:t>La Valutazione nelle scuole</a:t>
            </a:r>
            <a:br>
              <a:rPr lang="it" dirty="0" smtClean="0"/>
            </a:br>
            <a:endParaRPr lang="en-US" sz="1600" dirty="0"/>
          </a:p>
        </p:txBody>
      </p:sp>
      <p:sp>
        <p:nvSpPr>
          <p:cNvPr id="7" name="Sottotitolo 6"/>
          <p:cNvSpPr>
            <a:spLocks noGrp="1"/>
          </p:cNvSpPr>
          <p:nvPr>
            <p:ph type="subTitle" idx="1"/>
          </p:nvPr>
        </p:nvSpPr>
        <p:spPr/>
        <p:txBody>
          <a:bodyPr rtlCol="0">
            <a:noAutofit/>
          </a:bodyPr>
          <a:lstStyle/>
          <a:p>
            <a:pPr algn="just"/>
            <a:endParaRPr lang="it" i="1" dirty="0" smtClean="0"/>
          </a:p>
          <a:p>
            <a:pPr algn="just"/>
            <a:endParaRPr lang="it" i="1" dirty="0"/>
          </a:p>
          <a:p>
            <a:pPr algn="just"/>
            <a:r>
              <a:rPr lang="it" i="1" dirty="0" smtClean="0"/>
              <a:t>Esperienza </a:t>
            </a:r>
            <a:r>
              <a:rPr lang="it" i="1" dirty="0"/>
              <a:t>di componente </a:t>
            </a:r>
            <a:r>
              <a:rPr lang="it" i="1" dirty="0" smtClean="0"/>
              <a:t>del </a:t>
            </a:r>
            <a:r>
              <a:rPr lang="it" i="1" dirty="0"/>
              <a:t>Team di valutazione esterna delle </a:t>
            </a:r>
            <a:r>
              <a:rPr lang="it" i="1" dirty="0" smtClean="0"/>
              <a:t>scuole, nei </a:t>
            </a:r>
            <a:r>
              <a:rPr lang="it" i="1" dirty="0"/>
              <a:t>progetti VM e </a:t>
            </a:r>
            <a:r>
              <a:rPr lang="it" i="1" dirty="0" smtClean="0"/>
              <a:t>Vales</a:t>
            </a:r>
            <a:endParaRPr lang="en-US" i="1" dirty="0"/>
          </a:p>
        </p:txBody>
      </p:sp>
      <p:pic>
        <p:nvPicPr>
          <p:cNvPr id="14" name="Segnaposto immagine 13"/>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0710" r="10710"/>
          <a:stretch>
            <a:fillRect/>
          </a:stretch>
        </p:blipFill>
        <p:spPr>
          <a:xfrm>
            <a:off x="6968363" y="1386856"/>
            <a:ext cx="5210937" cy="4208604"/>
          </a:xfr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QUADRO DI RIFERIMENTO TEORICO per i percorsi valutativi delle scuole</a:t>
            </a:r>
            <a:endParaRPr lang="it-IT" dirty="0"/>
          </a:p>
        </p:txBody>
      </p:sp>
      <p:sp>
        <p:nvSpPr>
          <p:cNvPr id="3" name="Rettangolo 2"/>
          <p:cNvSpPr/>
          <p:nvPr/>
        </p:nvSpPr>
        <p:spPr>
          <a:xfrm>
            <a:off x="1156446" y="1175658"/>
            <a:ext cx="10542068" cy="4524315"/>
          </a:xfrm>
          <a:prstGeom prst="rect">
            <a:avLst/>
          </a:prstGeom>
        </p:spPr>
        <p:txBody>
          <a:bodyPr wrap="square">
            <a:spAutoFit/>
          </a:bodyPr>
          <a:lstStyle/>
          <a:p>
            <a:endParaRPr lang="it-IT" sz="2400" b="1" dirty="0">
              <a:solidFill>
                <a:srgbClr val="CC3300"/>
              </a:solidFill>
              <a:effectLst>
                <a:outerShdw blurRad="38100" dist="38100" dir="2700000" algn="tl">
                  <a:srgbClr val="000000">
                    <a:alpha val="43137"/>
                  </a:srgbClr>
                </a:outerShdw>
              </a:effectLst>
            </a:endParaRPr>
          </a:p>
          <a:p>
            <a:r>
              <a:rPr lang="it-IT" sz="2400" b="1" dirty="0" smtClean="0">
                <a:solidFill>
                  <a:srgbClr val="CC3300"/>
                </a:solidFill>
                <a:effectLst>
                  <a:outerShdw blurRad="38100" dist="38100" dir="2700000" algn="tl">
                    <a:srgbClr val="000000">
                      <a:alpha val="43137"/>
                    </a:srgbClr>
                  </a:outerShdw>
                </a:effectLst>
              </a:rPr>
              <a:t>La </a:t>
            </a:r>
            <a:r>
              <a:rPr lang="it-IT" sz="2400" b="1" dirty="0">
                <a:solidFill>
                  <a:srgbClr val="CC3300"/>
                </a:solidFill>
                <a:effectLst>
                  <a:outerShdw blurRad="38100" dist="38100" dir="2700000" algn="tl">
                    <a:srgbClr val="000000">
                      <a:alpha val="43137"/>
                    </a:srgbClr>
                  </a:outerShdw>
                </a:effectLst>
              </a:rPr>
              <a:t>valutazione interna e quella esterna </a:t>
            </a:r>
            <a:r>
              <a:rPr lang="it-IT" sz="2400" b="1" dirty="0" smtClean="0">
                <a:solidFill>
                  <a:srgbClr val="CC3300"/>
                </a:solidFill>
                <a:effectLst>
                  <a:outerShdw blurRad="38100" dist="38100" dir="2700000" algn="tl">
                    <a:srgbClr val="000000">
                      <a:alpha val="43137"/>
                    </a:srgbClr>
                  </a:outerShdw>
                </a:effectLst>
              </a:rPr>
              <a:t> </a:t>
            </a:r>
            <a:r>
              <a:rPr lang="it-IT" sz="2400" dirty="0" smtClean="0"/>
              <a:t>seguono </a:t>
            </a:r>
            <a:r>
              <a:rPr lang="it-IT" sz="2400" dirty="0"/>
              <a:t>un </a:t>
            </a:r>
            <a:r>
              <a:rPr lang="it-IT" sz="2400" u="sng" dirty="0"/>
              <a:t>unico quadro di riferimento </a:t>
            </a:r>
            <a:r>
              <a:rPr lang="it-IT" sz="2400" u="sng" dirty="0" smtClean="0"/>
              <a:t>teorico</a:t>
            </a:r>
          </a:p>
          <a:p>
            <a:endParaRPr lang="it-IT" sz="2400" dirty="0" smtClean="0"/>
          </a:p>
          <a:p>
            <a:r>
              <a:rPr lang="it-IT" sz="2400" b="1" dirty="0" smtClean="0">
                <a:solidFill>
                  <a:srgbClr val="CC3300"/>
                </a:solidFill>
                <a:effectLst>
                  <a:outerShdw blurRad="38100" dist="38100" dir="2700000" algn="tl">
                    <a:srgbClr val="000000">
                      <a:alpha val="43137"/>
                    </a:srgbClr>
                  </a:outerShdw>
                </a:effectLst>
              </a:rPr>
              <a:t>L’utilizzo </a:t>
            </a:r>
            <a:r>
              <a:rPr lang="it-IT" sz="2400" b="1" dirty="0">
                <a:solidFill>
                  <a:srgbClr val="CC3300"/>
                </a:solidFill>
                <a:effectLst>
                  <a:outerShdw blurRad="38100" dist="38100" dir="2700000" algn="tl">
                    <a:srgbClr val="000000">
                      <a:alpha val="43137"/>
                    </a:srgbClr>
                  </a:outerShdw>
                </a:effectLst>
              </a:rPr>
              <a:t>di un </a:t>
            </a:r>
            <a:r>
              <a:rPr lang="it-IT" sz="2400" b="1" dirty="0">
                <a:solidFill>
                  <a:srgbClr val="7030A0"/>
                </a:solidFill>
                <a:effectLst>
                  <a:outerShdw blurRad="38100" dist="38100" dir="2700000" algn="tl">
                    <a:srgbClr val="000000">
                      <a:alpha val="43137"/>
                    </a:srgbClr>
                  </a:outerShdw>
                </a:effectLst>
              </a:rPr>
              <a:t>corpus di criteri comuni </a:t>
            </a:r>
            <a:r>
              <a:rPr lang="it-IT" sz="2400" b="1" dirty="0">
                <a:solidFill>
                  <a:srgbClr val="CC3300"/>
                </a:solidFill>
                <a:effectLst>
                  <a:outerShdw blurRad="38100" dist="38100" dir="2700000" algn="tl">
                    <a:srgbClr val="000000">
                      <a:alpha val="43137"/>
                    </a:srgbClr>
                  </a:outerShdw>
                </a:effectLst>
              </a:rPr>
              <a:t>per l'autovalutazione e per la valutazione  </a:t>
            </a:r>
            <a:r>
              <a:rPr lang="it-IT" sz="2400" b="1" dirty="0" smtClean="0">
                <a:solidFill>
                  <a:srgbClr val="CC3300"/>
                </a:solidFill>
                <a:effectLst>
                  <a:outerShdw blurRad="38100" dist="38100" dir="2700000" algn="tl">
                    <a:srgbClr val="000000">
                      <a:alpha val="43137"/>
                    </a:srgbClr>
                  </a:outerShdw>
                </a:effectLst>
              </a:rPr>
              <a:t>esterna, </a:t>
            </a:r>
            <a:r>
              <a:rPr lang="it-IT" sz="2400" b="1" dirty="0">
                <a:solidFill>
                  <a:srgbClr val="CC3300"/>
                </a:solidFill>
                <a:effectLst>
                  <a:outerShdw blurRad="38100" dist="38100" dir="2700000" algn="tl">
                    <a:srgbClr val="000000">
                      <a:alpha val="43137"/>
                    </a:srgbClr>
                  </a:outerShdw>
                </a:effectLst>
              </a:rPr>
              <a:t>consente: </a:t>
            </a:r>
            <a:endParaRPr lang="it-IT" sz="2400" b="1" dirty="0" smtClean="0">
              <a:solidFill>
                <a:srgbClr val="CC3300"/>
              </a:solidFill>
              <a:effectLst>
                <a:outerShdw blurRad="38100" dist="38100" dir="2700000" algn="tl">
                  <a:srgbClr val="000000">
                    <a:alpha val="43137"/>
                  </a:srgbClr>
                </a:outerShdw>
              </a:effectLst>
            </a:endParaRPr>
          </a:p>
          <a:p>
            <a:endParaRPr lang="it-IT" sz="2400" dirty="0"/>
          </a:p>
          <a:p>
            <a:pPr marL="342900" indent="-342900">
              <a:buFont typeface="Wingdings" panose="05000000000000000000" pitchFamily="2" charset="2"/>
              <a:buChar char="v"/>
            </a:pPr>
            <a:r>
              <a:rPr lang="it-IT" sz="2400" dirty="0" smtClean="0"/>
              <a:t>alle </a:t>
            </a:r>
            <a:r>
              <a:rPr lang="it-IT" sz="2400" dirty="0"/>
              <a:t>scuole di indirizzare le proprie energie verso aspetti che sono ritenuti importanti anche all'esterno </a:t>
            </a:r>
            <a:endParaRPr lang="it-IT" sz="2400" dirty="0" smtClean="0"/>
          </a:p>
          <a:p>
            <a:pPr marL="342900" indent="-342900">
              <a:buFont typeface="Wingdings" panose="05000000000000000000" pitchFamily="2" charset="2"/>
              <a:buChar char="v"/>
            </a:pPr>
            <a:endParaRPr lang="it-IT" sz="2400" dirty="0"/>
          </a:p>
          <a:p>
            <a:pPr marL="342900" indent="-342900">
              <a:buFont typeface="Wingdings" panose="05000000000000000000" pitchFamily="2" charset="2"/>
              <a:buChar char="v"/>
            </a:pPr>
            <a:r>
              <a:rPr lang="it-IT" sz="2400" dirty="0"/>
              <a:t>a</a:t>
            </a:r>
            <a:r>
              <a:rPr lang="it-IT" sz="2400" dirty="0" smtClean="0"/>
              <a:t>l sistema </a:t>
            </a:r>
            <a:r>
              <a:rPr lang="it-IT" sz="2400" dirty="0"/>
              <a:t>di compiere le proprie rilevazioni e </a:t>
            </a:r>
            <a:r>
              <a:rPr lang="it-IT" sz="2400" dirty="0" smtClean="0"/>
              <a:t>analisi, </a:t>
            </a:r>
            <a:r>
              <a:rPr lang="it-IT" sz="2400" dirty="0"/>
              <a:t>potendo contare sul percorso già svolto dalla scuola e assumendone gli esiti. </a:t>
            </a:r>
          </a:p>
        </p:txBody>
      </p:sp>
      <p:sp>
        <p:nvSpPr>
          <p:cNvPr id="4" name="Segnaposto piè di pagina 3"/>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10</a:t>
            </a:fld>
            <a:endParaRPr lang="it-IT" noProof="0" dirty="0"/>
          </a:p>
        </p:txBody>
      </p:sp>
    </p:spTree>
    <p:extLst>
      <p:ext uri="{BB962C8B-B14F-4D97-AF65-F5344CB8AC3E}">
        <p14:creationId xmlns:p14="http://schemas.microsoft.com/office/powerpoint/2010/main" val="203792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QUADRO DI RIFERIMENTO TEORICO per i percorsi valutativi delle scuole</a:t>
            </a:r>
          </a:p>
        </p:txBody>
      </p:sp>
      <p:sp>
        <p:nvSpPr>
          <p:cNvPr id="3" name="Rettangolo 2"/>
          <p:cNvSpPr/>
          <p:nvPr/>
        </p:nvSpPr>
        <p:spPr>
          <a:xfrm>
            <a:off x="1156447" y="1720840"/>
            <a:ext cx="9681882" cy="4770537"/>
          </a:xfrm>
          <a:prstGeom prst="rect">
            <a:avLst/>
          </a:prstGeom>
        </p:spPr>
        <p:txBody>
          <a:bodyPr wrap="square">
            <a:spAutoFit/>
          </a:bodyPr>
          <a:lstStyle/>
          <a:p>
            <a:r>
              <a:rPr lang="it-IT" sz="3200" dirty="0" smtClean="0">
                <a:solidFill>
                  <a:srgbClr val="0066CC"/>
                </a:solidFill>
                <a:effectLst>
                  <a:outerShdw blurRad="38100" dist="38100" dir="2700000" algn="tl">
                    <a:srgbClr val="000000">
                      <a:alpha val="43137"/>
                    </a:srgbClr>
                  </a:outerShdw>
                </a:effectLst>
              </a:rPr>
              <a:t>I </a:t>
            </a:r>
            <a:r>
              <a:rPr lang="it-IT" sz="3200" dirty="0">
                <a:solidFill>
                  <a:srgbClr val="0066CC"/>
                </a:solidFill>
                <a:effectLst>
                  <a:outerShdw blurRad="38100" dist="38100" dir="2700000" algn="tl">
                    <a:srgbClr val="000000">
                      <a:alpha val="43137"/>
                    </a:srgbClr>
                  </a:outerShdw>
                </a:effectLst>
              </a:rPr>
              <a:t>quadri di riferimento teorici </a:t>
            </a:r>
            <a:endParaRPr lang="it-IT" sz="3200" dirty="0" smtClean="0">
              <a:solidFill>
                <a:srgbClr val="0066CC"/>
              </a:solidFill>
              <a:effectLst>
                <a:outerShdw blurRad="38100" dist="38100" dir="2700000" algn="tl">
                  <a:srgbClr val="000000">
                    <a:alpha val="43137"/>
                  </a:srgbClr>
                </a:outerShdw>
              </a:effectLst>
            </a:endParaRPr>
          </a:p>
          <a:p>
            <a:endParaRPr lang="it-IT" sz="3200" dirty="0" smtClean="0">
              <a:solidFill>
                <a:srgbClr val="0066CC"/>
              </a:solidFill>
              <a:effectLst>
                <a:outerShdw blurRad="38100" dist="38100" dir="2700000" algn="tl">
                  <a:srgbClr val="000000">
                    <a:alpha val="43137"/>
                  </a:srgbClr>
                </a:outerShdw>
              </a:effectLst>
            </a:endParaRPr>
          </a:p>
          <a:p>
            <a:pPr marL="342900" indent="-342900">
              <a:buClr>
                <a:srgbClr val="00B0F0"/>
              </a:buClr>
              <a:buFont typeface="Wingdings" panose="05000000000000000000" pitchFamily="2" charset="2"/>
              <a:buChar char="q"/>
            </a:pPr>
            <a:r>
              <a:rPr lang="it-IT" sz="2400" dirty="0" smtClean="0">
                <a:solidFill>
                  <a:srgbClr val="7030A0"/>
                </a:solidFill>
              </a:rPr>
              <a:t>Definiscono </a:t>
            </a:r>
            <a:r>
              <a:rPr lang="it-IT" sz="2400" dirty="0">
                <a:solidFill>
                  <a:srgbClr val="7030A0"/>
                </a:solidFill>
              </a:rPr>
              <a:t>gli obiettivi e i principi che orientano la valutazione </a:t>
            </a:r>
            <a:endParaRPr lang="it-IT" sz="2400" dirty="0" smtClean="0">
              <a:solidFill>
                <a:srgbClr val="7030A0"/>
              </a:solidFill>
            </a:endParaRPr>
          </a:p>
          <a:p>
            <a:pPr>
              <a:buClr>
                <a:srgbClr val="00B0F0"/>
              </a:buClr>
            </a:pPr>
            <a:endParaRPr lang="it-IT" sz="2400" dirty="0">
              <a:solidFill>
                <a:srgbClr val="7030A0"/>
              </a:solidFill>
            </a:endParaRPr>
          </a:p>
          <a:p>
            <a:pPr marL="342900" indent="-342900">
              <a:buClr>
                <a:srgbClr val="00B0F0"/>
              </a:buClr>
              <a:buFont typeface="Wingdings" panose="05000000000000000000" pitchFamily="2" charset="2"/>
              <a:buChar char="q"/>
            </a:pPr>
            <a:r>
              <a:rPr lang="it-IT" sz="2400" dirty="0" smtClean="0">
                <a:solidFill>
                  <a:srgbClr val="7030A0"/>
                </a:solidFill>
              </a:rPr>
              <a:t>Individuano </a:t>
            </a:r>
            <a:r>
              <a:rPr lang="it-IT" sz="2400" dirty="0">
                <a:solidFill>
                  <a:srgbClr val="7030A0"/>
                </a:solidFill>
              </a:rPr>
              <a:t>gli ambiti ritenuti rilevanti per valutare il funzionamento di una </a:t>
            </a:r>
            <a:r>
              <a:rPr lang="it-IT" sz="2400" dirty="0" smtClean="0">
                <a:solidFill>
                  <a:srgbClr val="7030A0"/>
                </a:solidFill>
              </a:rPr>
              <a:t>scuola</a:t>
            </a:r>
          </a:p>
          <a:p>
            <a:pPr marL="342900" indent="-342900">
              <a:buClr>
                <a:srgbClr val="00B0F0"/>
              </a:buClr>
              <a:buFont typeface="Wingdings" panose="05000000000000000000" pitchFamily="2" charset="2"/>
              <a:buChar char="q"/>
            </a:pPr>
            <a:endParaRPr lang="it-IT" sz="2400" dirty="0">
              <a:solidFill>
                <a:srgbClr val="7030A0"/>
              </a:solidFill>
            </a:endParaRPr>
          </a:p>
          <a:p>
            <a:pPr marL="342900" indent="-342900">
              <a:buClr>
                <a:srgbClr val="00B0F0"/>
              </a:buClr>
              <a:buFont typeface="Wingdings" panose="05000000000000000000" pitchFamily="2" charset="2"/>
              <a:buChar char="q"/>
            </a:pPr>
            <a:r>
              <a:rPr lang="it-IT" sz="2400" dirty="0" smtClean="0">
                <a:solidFill>
                  <a:srgbClr val="7030A0"/>
                </a:solidFill>
              </a:rPr>
              <a:t>Definiscono </a:t>
            </a:r>
            <a:r>
              <a:rPr lang="it-IT" sz="2400" dirty="0">
                <a:solidFill>
                  <a:srgbClr val="7030A0"/>
                </a:solidFill>
              </a:rPr>
              <a:t>ipotesi o relazioni che legano tra loro i processi e i processi ai risultati </a:t>
            </a:r>
            <a:endParaRPr lang="it-IT" sz="2400" dirty="0" smtClean="0">
              <a:solidFill>
                <a:srgbClr val="7030A0"/>
              </a:solidFill>
            </a:endParaRPr>
          </a:p>
          <a:p>
            <a:pPr>
              <a:buClr>
                <a:srgbClr val="00B0F0"/>
              </a:buClr>
            </a:pPr>
            <a:endParaRPr lang="it-IT" sz="2400" dirty="0" smtClean="0">
              <a:solidFill>
                <a:srgbClr val="7030A0"/>
              </a:solidFill>
            </a:endParaRPr>
          </a:p>
          <a:p>
            <a:pPr marL="342900" indent="-342900">
              <a:buClr>
                <a:srgbClr val="00B0F0"/>
              </a:buClr>
              <a:buFont typeface="Wingdings" panose="05000000000000000000" pitchFamily="2" charset="2"/>
              <a:buChar char="q"/>
            </a:pPr>
            <a:r>
              <a:rPr lang="it-IT" sz="2400" dirty="0">
                <a:solidFill>
                  <a:srgbClr val="7030A0"/>
                </a:solidFill>
              </a:rPr>
              <a:t>S</a:t>
            </a:r>
            <a:r>
              <a:rPr lang="it-IT" sz="2400" dirty="0" smtClean="0">
                <a:solidFill>
                  <a:srgbClr val="7030A0"/>
                </a:solidFill>
              </a:rPr>
              <a:t>ono </a:t>
            </a:r>
            <a:r>
              <a:rPr lang="it-IT" sz="2400" dirty="0">
                <a:solidFill>
                  <a:srgbClr val="7030A0"/>
                </a:solidFill>
              </a:rPr>
              <a:t>punti di riferimento per individuare gli indicatori e i criteri di qualità </a:t>
            </a:r>
          </a:p>
        </p:txBody>
      </p:sp>
      <p:sp>
        <p:nvSpPr>
          <p:cNvPr id="4" name="Segnaposto piè di pagina 3"/>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11</a:t>
            </a:fld>
            <a:endParaRPr lang="it-IT" noProof="0" dirty="0"/>
          </a:p>
        </p:txBody>
      </p:sp>
    </p:spTree>
    <p:extLst>
      <p:ext uri="{BB962C8B-B14F-4D97-AF65-F5344CB8AC3E}">
        <p14:creationId xmlns:p14="http://schemas.microsoft.com/office/powerpoint/2010/main" val="108397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QUADRO DI RIFERIMENTO TEORICO per i percorsi valutativi delle scuole</a:t>
            </a:r>
          </a:p>
        </p:txBody>
      </p:sp>
      <p:sp>
        <p:nvSpPr>
          <p:cNvPr id="3" name="Segnaposto piè di pagina 2"/>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4" name="Segnaposto numero diapositiva 3"/>
          <p:cNvSpPr>
            <a:spLocks noGrp="1"/>
          </p:cNvSpPr>
          <p:nvPr>
            <p:ph type="sldNum" sz="quarter" idx="12"/>
          </p:nvPr>
        </p:nvSpPr>
        <p:spPr/>
        <p:txBody>
          <a:bodyPr/>
          <a:lstStyle/>
          <a:p>
            <a:pPr rtl="0"/>
            <a:fld id="{0FF54DE5-C571-48E8-A5BC-B369434E2F44}" type="slidenum">
              <a:rPr lang="it-IT" noProof="0" smtClean="0"/>
              <a:t>12</a:t>
            </a:fld>
            <a:endParaRPr lang="it-IT" noProof="0" dirty="0"/>
          </a:p>
        </p:txBody>
      </p:sp>
      <p:sp>
        <p:nvSpPr>
          <p:cNvPr id="5" name="Rettangolo 4"/>
          <p:cNvSpPr/>
          <p:nvPr/>
        </p:nvSpPr>
        <p:spPr>
          <a:xfrm>
            <a:off x="545123" y="1198882"/>
            <a:ext cx="10849708" cy="537776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it-IT"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6" name="Ovale 5"/>
          <p:cNvSpPr/>
          <p:nvPr/>
        </p:nvSpPr>
        <p:spPr>
          <a:xfrm>
            <a:off x="1172447" y="2001303"/>
            <a:ext cx="9948913" cy="4432052"/>
          </a:xfrm>
          <a:prstGeom prst="ellipse">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Rettangolo 6"/>
          <p:cNvSpPr/>
          <p:nvPr/>
        </p:nvSpPr>
        <p:spPr>
          <a:xfrm>
            <a:off x="1375228" y="1619375"/>
            <a:ext cx="1190170" cy="46445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9410700" y="1570389"/>
            <a:ext cx="1460499" cy="59508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Capitale sociale</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9" name="Rettangolo 8"/>
          <p:cNvSpPr/>
          <p:nvPr/>
        </p:nvSpPr>
        <p:spPr>
          <a:xfrm>
            <a:off x="1132114" y="5626100"/>
            <a:ext cx="1253671" cy="65858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Risorse economiche  e materiali</a:t>
            </a:r>
            <a:endParaRPr lang="it-IT"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 name="Rettangolo 9"/>
          <p:cNvSpPr/>
          <p:nvPr/>
        </p:nvSpPr>
        <p:spPr>
          <a:xfrm>
            <a:off x="9512300" y="5820229"/>
            <a:ext cx="1364342" cy="46445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Risorse professionali</a:t>
            </a:r>
            <a:endParaRPr lang="it-IT"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1" name="CasellaDiTesto 10"/>
          <p:cNvSpPr txBox="1"/>
          <p:nvPr/>
        </p:nvSpPr>
        <p:spPr>
          <a:xfrm>
            <a:off x="1375228" y="1662749"/>
            <a:ext cx="1190171" cy="338554"/>
          </a:xfrm>
          <a:prstGeom prst="rect">
            <a:avLst/>
          </a:prstGeom>
          <a:noFill/>
        </p:spPr>
        <p:txBody>
          <a:bodyPr wrap="square" rtlCol="0">
            <a:spAutoFit/>
          </a:bodyPr>
          <a:lstStyle/>
          <a:p>
            <a:r>
              <a:rPr lang="it-IT"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Ambiente</a:t>
            </a:r>
            <a:endParaRPr lang="it-IT"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3" name="CasellaDiTesto 12"/>
          <p:cNvSpPr txBox="1"/>
          <p:nvPr/>
        </p:nvSpPr>
        <p:spPr>
          <a:xfrm>
            <a:off x="3784600" y="1498600"/>
            <a:ext cx="4914900" cy="369332"/>
          </a:xfrm>
          <a:prstGeom prst="rect">
            <a:avLst/>
          </a:prstGeom>
          <a:noFill/>
        </p:spPr>
        <p:txBody>
          <a:bodyPr wrap="square" rtlCol="0">
            <a:spAutoFit/>
          </a:bodyPr>
          <a:lstStyle/>
          <a:p>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CONTESTO SOCIO-AMBIENTALE E RISORSE</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4" name="Ovale 13"/>
          <p:cNvSpPr/>
          <p:nvPr/>
        </p:nvSpPr>
        <p:spPr>
          <a:xfrm>
            <a:off x="2385785" y="2482210"/>
            <a:ext cx="7126515" cy="318061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4581524" y="1989045"/>
            <a:ext cx="3394221" cy="338554"/>
          </a:xfrm>
          <a:prstGeom prst="rect">
            <a:avLst/>
          </a:prstGeom>
          <a:noFill/>
        </p:spPr>
        <p:txBody>
          <a:bodyPr wrap="square" rtlCol="0">
            <a:spAutoFit/>
          </a:bodyPr>
          <a:lstStyle/>
          <a:p>
            <a:pPr algn="ctr"/>
            <a:r>
              <a:rPr lang="it-IT"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AMBIENTE ORGANIZZATIVO</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7" name="CasellaDiTesto 16"/>
          <p:cNvSpPr txBox="1"/>
          <p:nvPr/>
        </p:nvSpPr>
        <p:spPr>
          <a:xfrm>
            <a:off x="4804229" y="2743099"/>
            <a:ext cx="2685142" cy="369332"/>
          </a:xfrm>
          <a:prstGeom prst="rect">
            <a:avLst/>
          </a:prstGeom>
          <a:noFill/>
        </p:spPr>
        <p:txBody>
          <a:bodyPr wrap="square" rtlCol="0">
            <a:spAutoFit/>
          </a:bodyPr>
          <a:lstStyle/>
          <a:p>
            <a:pPr algn="ct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PRATICHE</a:t>
            </a:r>
            <a:r>
              <a:rPr lang="it-IT" dirty="0" smtClean="0"/>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EDUCATIVE</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8" name="Ovale 17"/>
          <p:cNvSpPr/>
          <p:nvPr/>
        </p:nvSpPr>
        <p:spPr>
          <a:xfrm>
            <a:off x="3993801" y="3195096"/>
            <a:ext cx="3906022" cy="2064775"/>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p:cNvSpPr txBox="1"/>
          <p:nvPr/>
        </p:nvSpPr>
        <p:spPr>
          <a:xfrm>
            <a:off x="4961661" y="3411707"/>
            <a:ext cx="1974761" cy="646331"/>
          </a:xfrm>
          <a:prstGeom prst="rect">
            <a:avLst/>
          </a:prstGeom>
          <a:noFill/>
        </p:spPr>
        <p:txBody>
          <a:bodyPr wrap="square" rtlCol="0">
            <a:spAutoFit/>
          </a:bodyPr>
          <a:lstStyle/>
          <a:p>
            <a:pPr algn="ct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ESITI FORMATIVI ED EDUCATIVI</a:t>
            </a:r>
          </a:p>
        </p:txBody>
      </p:sp>
      <p:sp>
        <p:nvSpPr>
          <p:cNvPr id="12" name="Rettangolo 11"/>
          <p:cNvSpPr/>
          <p:nvPr/>
        </p:nvSpPr>
        <p:spPr>
          <a:xfrm>
            <a:off x="8458200" y="2327599"/>
            <a:ext cx="1213338" cy="600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Identità strategica</a:t>
            </a:r>
            <a:endParaRPr lang="it-IT" sz="1600" b="1" dirty="0">
              <a:solidFill>
                <a:srgbClr val="514843"/>
              </a:solidFill>
            </a:endParaRPr>
          </a:p>
        </p:txBody>
      </p:sp>
      <p:sp>
        <p:nvSpPr>
          <p:cNvPr id="20" name="Rettangolo 19"/>
          <p:cNvSpPr/>
          <p:nvPr/>
        </p:nvSpPr>
        <p:spPr>
          <a:xfrm>
            <a:off x="1172447" y="4015613"/>
            <a:ext cx="1213338" cy="801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Governo del territorio</a:t>
            </a:r>
            <a:endParaRPr lang="it-IT" sz="1600" b="1" dirty="0">
              <a:solidFill>
                <a:srgbClr val="514843"/>
              </a:solidFill>
            </a:endParaRPr>
          </a:p>
        </p:txBody>
      </p:sp>
      <p:sp>
        <p:nvSpPr>
          <p:cNvPr id="21" name="Rettangolo 20"/>
          <p:cNvSpPr/>
          <p:nvPr/>
        </p:nvSpPr>
        <p:spPr>
          <a:xfrm>
            <a:off x="5479596" y="5682697"/>
            <a:ext cx="1530803" cy="600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Sviluppo professionale</a:t>
            </a:r>
            <a:endParaRPr lang="it-IT" sz="1600" b="1" dirty="0">
              <a:solidFill>
                <a:srgbClr val="514843"/>
              </a:solidFill>
            </a:endParaRPr>
          </a:p>
        </p:txBody>
      </p:sp>
      <p:sp>
        <p:nvSpPr>
          <p:cNvPr id="22" name="Rettangolo 21"/>
          <p:cNvSpPr/>
          <p:nvPr/>
        </p:nvSpPr>
        <p:spPr>
          <a:xfrm>
            <a:off x="9512300" y="4307717"/>
            <a:ext cx="1213338" cy="6001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Gestione risorse</a:t>
            </a:r>
            <a:endParaRPr lang="it-IT" sz="1600" b="1" dirty="0">
              <a:solidFill>
                <a:srgbClr val="514843"/>
              </a:solidFill>
            </a:endParaRPr>
          </a:p>
        </p:txBody>
      </p:sp>
      <p:sp>
        <p:nvSpPr>
          <p:cNvPr id="26" name="Rettangolo 25"/>
          <p:cNvSpPr/>
          <p:nvPr/>
        </p:nvSpPr>
        <p:spPr>
          <a:xfrm>
            <a:off x="2786416" y="2260081"/>
            <a:ext cx="1213338" cy="6676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514843"/>
                </a:solidFill>
              </a:rPr>
              <a:t>Auto-valutazion</a:t>
            </a:r>
            <a:r>
              <a:rPr lang="it-IT" sz="1600" b="1" dirty="0" smtClean="0">
                <a:solidFill>
                  <a:srgbClr val="514843"/>
                </a:solidFill>
              </a:rPr>
              <a:t>e</a:t>
            </a:r>
            <a:endParaRPr lang="it-IT" sz="1600" b="1" dirty="0">
              <a:solidFill>
                <a:srgbClr val="514843"/>
              </a:solidFill>
            </a:endParaRPr>
          </a:p>
        </p:txBody>
      </p:sp>
      <p:sp>
        <p:nvSpPr>
          <p:cNvPr id="27" name="Rettangolo 26"/>
          <p:cNvSpPr/>
          <p:nvPr/>
        </p:nvSpPr>
        <p:spPr>
          <a:xfrm>
            <a:off x="7902053" y="4035795"/>
            <a:ext cx="1213338" cy="801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Relazione educativa</a:t>
            </a:r>
            <a:endParaRPr lang="it-IT" sz="1600" b="1" dirty="0">
              <a:solidFill>
                <a:srgbClr val="514843"/>
              </a:solidFill>
            </a:endParaRPr>
          </a:p>
        </p:txBody>
      </p:sp>
      <p:sp>
        <p:nvSpPr>
          <p:cNvPr id="28" name="Rettangolo 27"/>
          <p:cNvSpPr/>
          <p:nvPr/>
        </p:nvSpPr>
        <p:spPr>
          <a:xfrm>
            <a:off x="2782693" y="4307717"/>
            <a:ext cx="1213338" cy="456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Inclusione</a:t>
            </a:r>
            <a:endParaRPr lang="it-IT" sz="1600" b="1" dirty="0">
              <a:solidFill>
                <a:srgbClr val="514843"/>
              </a:solidFill>
            </a:endParaRPr>
          </a:p>
        </p:txBody>
      </p:sp>
      <p:sp>
        <p:nvSpPr>
          <p:cNvPr id="29" name="Rettangolo 28"/>
          <p:cNvSpPr/>
          <p:nvPr/>
        </p:nvSpPr>
        <p:spPr>
          <a:xfrm>
            <a:off x="7489371" y="2927765"/>
            <a:ext cx="1213338" cy="801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514843"/>
                </a:solidFill>
              </a:rPr>
              <a:t>Progettazione-valutazione</a:t>
            </a:r>
            <a:endParaRPr lang="it-IT" sz="1400" b="1" dirty="0">
              <a:solidFill>
                <a:srgbClr val="514843"/>
              </a:solidFill>
            </a:endParaRPr>
          </a:p>
        </p:txBody>
      </p:sp>
      <p:sp>
        <p:nvSpPr>
          <p:cNvPr id="30" name="Rettangolo 29"/>
          <p:cNvSpPr/>
          <p:nvPr/>
        </p:nvSpPr>
        <p:spPr>
          <a:xfrm>
            <a:off x="2692283" y="3366665"/>
            <a:ext cx="1401604" cy="6489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Scelte curriculari</a:t>
            </a:r>
            <a:endParaRPr lang="it-IT" sz="1600" b="1" dirty="0">
              <a:solidFill>
                <a:srgbClr val="514843"/>
              </a:solidFill>
            </a:endParaRPr>
          </a:p>
        </p:txBody>
      </p:sp>
      <p:sp>
        <p:nvSpPr>
          <p:cNvPr id="33" name="Rettangolo 32"/>
          <p:cNvSpPr/>
          <p:nvPr/>
        </p:nvSpPr>
        <p:spPr>
          <a:xfrm>
            <a:off x="7179893" y="4977279"/>
            <a:ext cx="1328829" cy="616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514843"/>
                </a:solidFill>
              </a:rPr>
              <a:t>Continuità orientamento</a:t>
            </a:r>
            <a:endParaRPr lang="it-IT" sz="1400" b="1" dirty="0">
              <a:solidFill>
                <a:srgbClr val="514843"/>
              </a:solidFill>
            </a:endParaRPr>
          </a:p>
        </p:txBody>
      </p:sp>
      <p:sp>
        <p:nvSpPr>
          <p:cNvPr id="34" name="Rettangolo 33"/>
          <p:cNvSpPr/>
          <p:nvPr/>
        </p:nvSpPr>
        <p:spPr>
          <a:xfrm>
            <a:off x="4093887" y="3986828"/>
            <a:ext cx="1197272" cy="456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Successo scolastico</a:t>
            </a:r>
            <a:endParaRPr lang="it-IT" sz="1600" b="1" dirty="0">
              <a:solidFill>
                <a:srgbClr val="514843"/>
              </a:solidFill>
            </a:endParaRPr>
          </a:p>
        </p:txBody>
      </p:sp>
      <p:sp>
        <p:nvSpPr>
          <p:cNvPr id="35" name="Rettangolo 34"/>
          <p:cNvSpPr/>
          <p:nvPr/>
        </p:nvSpPr>
        <p:spPr>
          <a:xfrm>
            <a:off x="6573224" y="3993669"/>
            <a:ext cx="1213338" cy="456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Competenze di base</a:t>
            </a:r>
            <a:endParaRPr lang="it-IT" sz="1600" b="1" dirty="0">
              <a:solidFill>
                <a:srgbClr val="514843"/>
              </a:solidFill>
            </a:endParaRPr>
          </a:p>
        </p:txBody>
      </p:sp>
      <p:sp>
        <p:nvSpPr>
          <p:cNvPr id="36" name="Rettangolo 35"/>
          <p:cNvSpPr/>
          <p:nvPr/>
        </p:nvSpPr>
        <p:spPr>
          <a:xfrm>
            <a:off x="5340143" y="4151329"/>
            <a:ext cx="1213338" cy="456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Equità esiti</a:t>
            </a:r>
            <a:endParaRPr lang="it-IT" sz="1600" b="1" dirty="0">
              <a:solidFill>
                <a:srgbClr val="514843"/>
              </a:solidFill>
            </a:endParaRPr>
          </a:p>
        </p:txBody>
      </p:sp>
      <p:sp>
        <p:nvSpPr>
          <p:cNvPr id="37" name="Rettangolo 36"/>
          <p:cNvSpPr/>
          <p:nvPr/>
        </p:nvSpPr>
        <p:spPr>
          <a:xfrm>
            <a:off x="5094514" y="4679647"/>
            <a:ext cx="1359224" cy="456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rgbClr val="514843"/>
                </a:solidFill>
              </a:rPr>
              <a:t>Risultati a distanza</a:t>
            </a:r>
            <a:endParaRPr lang="it-IT" sz="1600" b="1" dirty="0">
              <a:solidFill>
                <a:srgbClr val="514843"/>
              </a:solidFill>
            </a:endParaRPr>
          </a:p>
        </p:txBody>
      </p:sp>
    </p:spTree>
    <p:extLst>
      <p:ext uri="{BB962C8B-B14F-4D97-AF65-F5344CB8AC3E}">
        <p14:creationId xmlns:p14="http://schemas.microsoft.com/office/powerpoint/2010/main" val="735798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lstStyle/>
          <a:p>
            <a:r>
              <a:rPr lang="it-IT" dirty="0"/>
              <a:t>UN QUADRO DI RIFERIMENTO TEORICO </a:t>
            </a:r>
            <a:r>
              <a:rPr lang="it-IT" dirty="0" smtClean="0"/>
              <a:t>per </a:t>
            </a:r>
            <a:r>
              <a:rPr lang="it-IT" dirty="0"/>
              <a:t>i percorsi valutativi delle scuole</a:t>
            </a:r>
            <a:endParaRPr lang="en-US" dirty="0">
              <a:solidFill>
                <a:srgbClr val="002060"/>
              </a:solidFill>
            </a:endParaRPr>
          </a:p>
        </p:txBody>
      </p:sp>
      <p:sp>
        <p:nvSpPr>
          <p:cNvPr id="14" name="Segnaposto contenuto 13"/>
          <p:cNvSpPr>
            <a:spLocks noGrp="1"/>
          </p:cNvSpPr>
          <p:nvPr>
            <p:ph idx="1"/>
          </p:nvPr>
        </p:nvSpPr>
        <p:spPr/>
        <p:txBody>
          <a:bodyPr rtlCol="0">
            <a:normAutofit fontScale="85000" lnSpcReduction="20000"/>
          </a:bodyPr>
          <a:lstStyle/>
          <a:p>
            <a:pPr rtl="0"/>
            <a:r>
              <a:rPr lang="it" sz="3600" dirty="0" smtClean="0">
                <a:solidFill>
                  <a:srgbClr val="FF0000"/>
                </a:solidFill>
                <a:effectLst>
                  <a:outerShdw blurRad="38100" dist="38100" dir="2700000" algn="tl">
                    <a:srgbClr val="000000">
                      <a:alpha val="43137"/>
                    </a:srgbClr>
                  </a:outerShdw>
                </a:effectLst>
              </a:rPr>
              <a:t>CONTESTO</a:t>
            </a:r>
          </a:p>
          <a:p>
            <a:pPr marL="0" indent="0" rtl="0">
              <a:buNone/>
            </a:pPr>
            <a:endParaRPr lang="it" sz="3600" dirty="0" smtClean="0">
              <a:solidFill>
                <a:srgbClr val="FF0000"/>
              </a:solidFill>
              <a:effectLst>
                <a:outerShdw blurRad="38100" dist="38100" dir="2700000" algn="tl">
                  <a:srgbClr val="000000">
                    <a:alpha val="43137"/>
                  </a:srgbClr>
                </a:outerShdw>
              </a:effectLst>
            </a:endParaRPr>
          </a:p>
          <a:p>
            <a:pPr rtl="0"/>
            <a:r>
              <a:rPr lang="it" sz="3600" dirty="0" smtClean="0">
                <a:solidFill>
                  <a:srgbClr val="FF0000"/>
                </a:solidFill>
                <a:effectLst>
                  <a:outerShdw blurRad="38100" dist="38100" dir="2700000" algn="tl">
                    <a:srgbClr val="000000">
                      <a:alpha val="43137"/>
                    </a:srgbClr>
                  </a:outerShdw>
                </a:effectLst>
              </a:rPr>
              <a:t>PROCESSI</a:t>
            </a:r>
          </a:p>
          <a:p>
            <a:pPr marL="0" indent="0" rtl="0">
              <a:buNone/>
            </a:pPr>
            <a:endParaRPr lang="it" sz="3600" dirty="0" smtClean="0">
              <a:solidFill>
                <a:srgbClr val="FF0000"/>
              </a:solidFill>
              <a:effectLst>
                <a:outerShdw blurRad="38100" dist="38100" dir="2700000" algn="tl">
                  <a:srgbClr val="000000">
                    <a:alpha val="43137"/>
                  </a:srgbClr>
                </a:outerShdw>
              </a:effectLst>
            </a:endParaRPr>
          </a:p>
          <a:p>
            <a:pPr marL="984250" lvl="1" indent="-439738"/>
            <a:r>
              <a:rPr lang="it" sz="3200" dirty="0">
                <a:solidFill>
                  <a:srgbClr val="0070C0"/>
                </a:solidFill>
                <a:effectLst>
                  <a:outerShdw blurRad="38100" dist="38100" dir="2700000" algn="tl">
                    <a:srgbClr val="000000">
                      <a:alpha val="43137"/>
                    </a:srgbClr>
                  </a:outerShdw>
                </a:effectLst>
              </a:rPr>
              <a:t>PRATICHE EDUCATIVE E </a:t>
            </a:r>
            <a:r>
              <a:rPr lang="it" sz="3200" dirty="0" smtClean="0">
                <a:solidFill>
                  <a:srgbClr val="0070C0"/>
                </a:solidFill>
                <a:effectLst>
                  <a:outerShdw blurRad="38100" dist="38100" dir="2700000" algn="tl">
                    <a:srgbClr val="000000">
                      <a:alpha val="43137"/>
                    </a:srgbClr>
                  </a:outerShdw>
                </a:effectLst>
              </a:rPr>
              <a:t>DIDATTICHE</a:t>
            </a:r>
          </a:p>
          <a:p>
            <a:pPr marL="544512" lvl="1" indent="0">
              <a:buNone/>
            </a:pPr>
            <a:endParaRPr lang="it" sz="3200" dirty="0">
              <a:solidFill>
                <a:srgbClr val="0070C0"/>
              </a:solidFill>
              <a:effectLst>
                <a:outerShdw blurRad="38100" dist="38100" dir="2700000" algn="tl">
                  <a:srgbClr val="000000">
                    <a:alpha val="43137"/>
                  </a:srgbClr>
                </a:outerShdw>
              </a:effectLst>
            </a:endParaRPr>
          </a:p>
          <a:p>
            <a:pPr marL="984250" lvl="1" indent="-439738"/>
            <a:r>
              <a:rPr lang="it" sz="3200" dirty="0" smtClean="0">
                <a:solidFill>
                  <a:srgbClr val="0070C0"/>
                </a:solidFill>
                <a:effectLst>
                  <a:outerShdw blurRad="38100" dist="38100" dir="2700000" algn="tl">
                    <a:srgbClr val="000000">
                      <a:alpha val="43137"/>
                    </a:srgbClr>
                  </a:outerShdw>
                </a:effectLst>
              </a:rPr>
              <a:t>AMBIENTE </a:t>
            </a:r>
            <a:r>
              <a:rPr lang="it" sz="3200" dirty="0">
                <a:solidFill>
                  <a:srgbClr val="0070C0"/>
                </a:solidFill>
                <a:effectLst>
                  <a:outerShdw blurRad="38100" dist="38100" dir="2700000" algn="tl">
                    <a:srgbClr val="000000">
                      <a:alpha val="43137"/>
                    </a:srgbClr>
                  </a:outerShdw>
                </a:effectLst>
              </a:rPr>
              <a:t>ORGANIZZATIVO PER </a:t>
            </a:r>
            <a:r>
              <a:rPr lang="it" sz="3200" dirty="0" smtClean="0">
                <a:solidFill>
                  <a:srgbClr val="0070C0"/>
                </a:solidFill>
                <a:effectLst>
                  <a:outerShdw blurRad="38100" dist="38100" dir="2700000" algn="tl">
                    <a:srgbClr val="000000">
                      <a:alpha val="43137"/>
                    </a:srgbClr>
                  </a:outerShdw>
                </a:effectLst>
              </a:rPr>
              <a:t>L’APPRENDIMENTO</a:t>
            </a:r>
          </a:p>
          <a:p>
            <a:pPr marL="984250" lvl="1" indent="-439738">
              <a:buNone/>
            </a:pPr>
            <a:endParaRPr lang="it" sz="3200" dirty="0" smtClean="0">
              <a:solidFill>
                <a:srgbClr val="0070C0"/>
              </a:solidFill>
              <a:effectLst>
                <a:outerShdw blurRad="38100" dist="38100" dir="2700000" algn="tl">
                  <a:srgbClr val="000000">
                    <a:alpha val="43137"/>
                  </a:srgbClr>
                </a:outerShdw>
              </a:effectLst>
            </a:endParaRPr>
          </a:p>
          <a:p>
            <a:pPr marL="984250" lvl="1" indent="-439738">
              <a:buNone/>
            </a:pPr>
            <a:endParaRPr lang="it" sz="3200" dirty="0" smtClean="0">
              <a:solidFill>
                <a:srgbClr val="FF0000"/>
              </a:solidFill>
              <a:effectLst>
                <a:outerShdw blurRad="38100" dist="38100" dir="2700000" algn="tl">
                  <a:srgbClr val="000000">
                    <a:alpha val="43137"/>
                  </a:srgbClr>
                </a:outerShdw>
              </a:effectLst>
            </a:endParaRPr>
          </a:p>
          <a:p>
            <a:pPr rtl="0"/>
            <a:r>
              <a:rPr lang="it" sz="3600" dirty="0" smtClean="0">
                <a:solidFill>
                  <a:srgbClr val="FF0000"/>
                </a:solidFill>
                <a:effectLst>
                  <a:outerShdw blurRad="38100" dist="38100" dir="2700000" algn="tl">
                    <a:srgbClr val="000000">
                      <a:alpha val="43137"/>
                    </a:srgbClr>
                  </a:outerShdw>
                </a:effectLst>
              </a:rPr>
              <a:t>RISULTATI</a:t>
            </a:r>
            <a:endParaRPr lang="it" sz="3600" dirty="0">
              <a:solidFill>
                <a:srgbClr val="FF0000"/>
              </a:solidFill>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13</a:t>
            </a:fld>
            <a:endParaRPr lang="it-IT" noProof="0" dirty="0"/>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slow" p14:dur="2750">
        <p:randomBar dir="vert"/>
      </p:transition>
    </mc:Choice>
    <mc:Fallback xmlns="">
      <p:transition spd="slow">
        <p:randomBar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lstStyle/>
          <a:p>
            <a:r>
              <a:rPr lang="it-IT" dirty="0"/>
              <a:t>UN QUADRO DI RIFERIMENTO TEORICO per i percorsi valutativi delle scuole</a:t>
            </a:r>
            <a:endParaRPr lang="en-US" dirty="0">
              <a:solidFill>
                <a:srgbClr val="002060"/>
              </a:solidFill>
            </a:endParaRPr>
          </a:p>
        </p:txBody>
      </p:sp>
      <p:sp>
        <p:nvSpPr>
          <p:cNvPr id="14" name="Segnaposto contenuto 13"/>
          <p:cNvSpPr>
            <a:spLocks noGrp="1"/>
          </p:cNvSpPr>
          <p:nvPr>
            <p:ph idx="1"/>
          </p:nvPr>
        </p:nvSpPr>
        <p:spPr>
          <a:xfrm>
            <a:off x="876300" y="1571625"/>
            <a:ext cx="9982200" cy="4572000"/>
          </a:xfrm>
        </p:spPr>
        <p:txBody>
          <a:bodyPr rtlCol="0">
            <a:normAutofit/>
          </a:bodyPr>
          <a:lstStyle/>
          <a:p>
            <a:pPr marL="0" indent="0" rtl="0">
              <a:buNone/>
            </a:pPr>
            <a:endParaRPr lang="it" sz="3200" dirty="0" smtClean="0">
              <a:solidFill>
                <a:srgbClr val="00B050"/>
              </a:solidFill>
              <a:effectLst>
                <a:outerShdw blurRad="38100" dist="38100" dir="2700000" algn="tl">
                  <a:srgbClr val="000000">
                    <a:alpha val="43137"/>
                  </a:srgbClr>
                </a:outerShdw>
              </a:effectLst>
            </a:endParaRPr>
          </a:p>
          <a:p>
            <a:pPr marL="0" indent="0" rtl="0">
              <a:buNone/>
            </a:pPr>
            <a:endParaRPr lang="it" sz="3200" dirty="0">
              <a:solidFill>
                <a:srgbClr val="00B050"/>
              </a:solidFill>
              <a:effectLst>
                <a:outerShdw blurRad="38100" dist="38100" dir="2700000" algn="tl">
                  <a:srgbClr val="000000">
                    <a:alpha val="43137"/>
                  </a:srgbClr>
                </a:outerShdw>
              </a:effectLst>
            </a:endParaRPr>
          </a:p>
          <a:p>
            <a:pPr lvl="2"/>
            <a:r>
              <a:rPr lang="it" sz="3200" dirty="0" smtClean="0">
                <a:solidFill>
                  <a:srgbClr val="00B050"/>
                </a:solidFill>
                <a:effectLst>
                  <a:outerShdw blurRad="38100" dist="38100" dir="2700000" algn="tl">
                    <a:srgbClr val="000000">
                      <a:alpha val="43137"/>
                    </a:srgbClr>
                  </a:outerShdw>
                </a:effectLst>
              </a:rPr>
              <a:t>AMBIENTE</a:t>
            </a:r>
          </a:p>
          <a:p>
            <a:pPr lvl="2"/>
            <a:r>
              <a:rPr lang="it" sz="3200" dirty="0" smtClean="0">
                <a:solidFill>
                  <a:srgbClr val="00B050"/>
                </a:solidFill>
                <a:effectLst>
                  <a:outerShdw blurRad="38100" dist="38100" dir="2700000" algn="tl">
                    <a:srgbClr val="000000">
                      <a:alpha val="43137"/>
                    </a:srgbClr>
                  </a:outerShdw>
                </a:effectLst>
              </a:rPr>
              <a:t>CAPITALE SOCIALE</a:t>
            </a:r>
          </a:p>
          <a:p>
            <a:pPr lvl="2"/>
            <a:r>
              <a:rPr lang="it" sz="3200" dirty="0" smtClean="0">
                <a:solidFill>
                  <a:srgbClr val="00B050"/>
                </a:solidFill>
                <a:effectLst>
                  <a:outerShdw blurRad="38100" dist="38100" dir="2700000" algn="tl">
                    <a:srgbClr val="000000">
                      <a:alpha val="43137"/>
                    </a:srgbClr>
                  </a:outerShdw>
                </a:effectLst>
              </a:rPr>
              <a:t>RISORSE ECONOMICHE E MATERIALI</a:t>
            </a:r>
          </a:p>
          <a:p>
            <a:pPr lvl="2"/>
            <a:r>
              <a:rPr lang="it" sz="3200" dirty="0" smtClean="0">
                <a:solidFill>
                  <a:srgbClr val="00B050"/>
                </a:solidFill>
                <a:effectLst>
                  <a:outerShdw blurRad="38100" dist="38100" dir="2700000" algn="tl">
                    <a:srgbClr val="000000">
                      <a:alpha val="43137"/>
                    </a:srgbClr>
                  </a:outerShdw>
                </a:effectLst>
              </a:rPr>
              <a:t>RISORSE PROFESSIONALI</a:t>
            </a:r>
            <a:endParaRPr lang="it" sz="3200" dirty="0">
              <a:solidFill>
                <a:srgbClr val="00B050"/>
              </a:solidFill>
              <a:effectLst>
                <a:outerShdw blurRad="38100" dist="38100" dir="2700000" algn="tl">
                  <a:srgbClr val="000000">
                    <a:alpha val="43137"/>
                  </a:srgbClr>
                </a:outerShdw>
              </a:effectLst>
            </a:endParaRPr>
          </a:p>
          <a:p>
            <a:pPr rtl="0"/>
            <a:endParaRPr lang="it" dirty="0" smtClean="0">
              <a:solidFill>
                <a:srgbClr val="FF0000"/>
              </a:solidFill>
              <a:effectLst>
                <a:outerShdw blurRad="38100" dist="38100" dir="2700000" algn="tl">
                  <a:srgbClr val="000000">
                    <a:alpha val="43137"/>
                  </a:srgbClr>
                </a:outerShdw>
              </a:effectLst>
            </a:endParaRPr>
          </a:p>
          <a:p>
            <a:pPr marL="0" indent="0" rtl="0">
              <a:buNone/>
            </a:pPr>
            <a:endParaRPr lang="it" dirty="0">
              <a:solidFill>
                <a:srgbClr val="FF0000"/>
              </a:solidFill>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14</a:t>
            </a:fld>
            <a:endParaRPr lang="it-IT" noProof="0" dirty="0"/>
          </a:p>
        </p:txBody>
      </p:sp>
      <p:sp>
        <p:nvSpPr>
          <p:cNvPr id="4" name="Rettangolo arrotondato 3"/>
          <p:cNvSpPr/>
          <p:nvPr/>
        </p:nvSpPr>
        <p:spPr>
          <a:xfrm>
            <a:off x="1307102" y="1511121"/>
            <a:ext cx="5849258" cy="76925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4000" dirty="0">
                <a:solidFill>
                  <a:srgbClr val="FF0000"/>
                </a:solidFill>
                <a:effectLst>
                  <a:outerShdw blurRad="38100" dist="38100" dir="2700000" algn="tl">
                    <a:srgbClr val="000000">
                      <a:alpha val="43137"/>
                    </a:srgbClr>
                  </a:outerShdw>
                </a:effectLst>
              </a:rPr>
              <a:t>CONTESTO e RISORSE</a:t>
            </a:r>
          </a:p>
        </p:txBody>
      </p:sp>
      <p:sp>
        <p:nvSpPr>
          <p:cNvPr id="5" name="Rettangolo arrotondato 4"/>
          <p:cNvSpPr/>
          <p:nvPr/>
        </p:nvSpPr>
        <p:spPr>
          <a:xfrm>
            <a:off x="1538514" y="2757714"/>
            <a:ext cx="7721600" cy="25254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74760641"/>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lstStyle/>
          <a:p>
            <a:r>
              <a:rPr lang="it-IT" dirty="0"/>
              <a:t>UN QUADRO DI RIFERIMENTO TEORICO per i percorsi valutativi delle scuole</a:t>
            </a:r>
            <a:endParaRPr lang="en-US"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lvl="2"/>
            <a:r>
              <a:rPr lang="it" sz="1600" dirty="0" smtClean="0">
                <a:solidFill>
                  <a:srgbClr val="00B050"/>
                </a:solidFill>
                <a:effectLst>
                  <a:outerShdw blurRad="38100" dist="38100" dir="2700000" algn="tl">
                    <a:srgbClr val="000000">
                      <a:alpha val="43137"/>
                    </a:srgbClr>
                  </a:outerShdw>
                </a:effectLst>
              </a:rPr>
              <a:t>IDENTITA</a:t>
            </a:r>
            <a:r>
              <a:rPr lang="it" sz="1600" dirty="0">
                <a:solidFill>
                  <a:srgbClr val="00B050"/>
                </a:solidFill>
                <a:effectLst>
                  <a:outerShdw blurRad="38100" dist="38100" dir="2700000" algn="tl">
                    <a:srgbClr val="000000">
                      <a:alpha val="43137"/>
                    </a:srgbClr>
                  </a:outerShdw>
                </a:effectLst>
              </a:rPr>
              <a:t>’ STRATEGICA E CAPACITA’ DI DIREZIONE DELLA SCUOLA (LEADERSHIP)</a:t>
            </a:r>
          </a:p>
          <a:p>
            <a:pPr lvl="2"/>
            <a:r>
              <a:rPr lang="it" sz="1600" dirty="0">
                <a:solidFill>
                  <a:srgbClr val="00B050"/>
                </a:solidFill>
                <a:effectLst>
                  <a:outerShdw blurRad="38100" dist="38100" dir="2700000" algn="tl">
                    <a:srgbClr val="000000">
                      <a:alpha val="43137"/>
                    </a:srgbClr>
                  </a:outerShdw>
                </a:effectLst>
              </a:rPr>
              <a:t>GESTIONE STRATEGICA DELLE RISORSE</a:t>
            </a:r>
          </a:p>
          <a:p>
            <a:pPr lvl="2"/>
            <a:r>
              <a:rPr lang="it" sz="1600" dirty="0" smtClean="0">
                <a:solidFill>
                  <a:srgbClr val="00B050"/>
                </a:solidFill>
                <a:effectLst>
                  <a:outerShdw blurRad="38100" dist="38100" dir="2700000" algn="tl">
                    <a:srgbClr val="000000">
                      <a:alpha val="43137"/>
                    </a:srgbClr>
                  </a:outerShdw>
                </a:effectLst>
              </a:rPr>
              <a:t>SVILUPPO PROFESSIONALE </a:t>
            </a:r>
            <a:r>
              <a:rPr lang="it" sz="1600" dirty="0">
                <a:solidFill>
                  <a:srgbClr val="00B050"/>
                </a:solidFill>
                <a:effectLst>
                  <a:outerShdw blurRad="38100" dist="38100" dir="2700000" algn="tl">
                    <a:srgbClr val="000000">
                      <a:alpha val="43137"/>
                    </a:srgbClr>
                  </a:outerShdw>
                </a:effectLst>
              </a:rPr>
              <a:t>DELLE RISORSE</a:t>
            </a:r>
          </a:p>
          <a:p>
            <a:pPr lvl="2"/>
            <a:r>
              <a:rPr lang="it" sz="1600" dirty="0">
                <a:solidFill>
                  <a:srgbClr val="00B050"/>
                </a:solidFill>
                <a:effectLst>
                  <a:outerShdw blurRad="38100" dist="38100" dir="2700000" algn="tl">
                    <a:srgbClr val="000000">
                      <a:alpha val="43137"/>
                    </a:srgbClr>
                  </a:outerShdw>
                </a:effectLst>
              </a:rPr>
              <a:t>CAPACITA’ DI GOVERNO DEL TERRITORIO E RAPPORTI CON LE FAMIGLIE</a:t>
            </a:r>
          </a:p>
          <a:p>
            <a:pPr lvl="2"/>
            <a:r>
              <a:rPr lang="it" sz="1600" dirty="0">
                <a:solidFill>
                  <a:srgbClr val="00B050"/>
                </a:solidFill>
                <a:effectLst>
                  <a:outerShdw blurRad="38100" dist="38100" dir="2700000" algn="tl">
                    <a:srgbClr val="000000">
                      <a:alpha val="43137"/>
                    </a:srgbClr>
                  </a:outerShdw>
                </a:effectLst>
              </a:rPr>
              <a:t>ATTIVITA’ DI </a:t>
            </a:r>
            <a:r>
              <a:rPr lang="it" sz="1600" dirty="0" smtClean="0">
                <a:solidFill>
                  <a:srgbClr val="00B050"/>
                </a:solidFill>
                <a:effectLst>
                  <a:outerShdw blurRad="38100" dist="38100" dir="2700000" algn="tl">
                    <a:srgbClr val="000000">
                      <a:alpha val="43137"/>
                    </a:srgbClr>
                  </a:outerShdw>
                </a:effectLst>
              </a:rPr>
              <a:t>AUTOVALUTAZIONE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lvl="2"/>
            <a:r>
              <a:rPr lang="it" sz="1600" dirty="0" smtClean="0">
                <a:solidFill>
                  <a:srgbClr val="00B050"/>
                </a:solidFill>
                <a:effectLst>
                  <a:outerShdw blurRad="38100" dist="38100" dir="2700000" algn="tl">
                    <a:srgbClr val="000000">
                      <a:alpha val="43137"/>
                    </a:srgbClr>
                  </a:outerShdw>
                </a:effectLst>
              </a:rPr>
              <a:t>SELEZIONE DEI SAPERI, SCELTE CURRICULARI E OFFERTA FORMATIVA</a:t>
            </a:r>
          </a:p>
          <a:p>
            <a:pPr lvl="2"/>
            <a:r>
              <a:rPr lang="it" sz="1600" dirty="0" smtClean="0">
                <a:solidFill>
                  <a:srgbClr val="00B050"/>
                </a:solidFill>
                <a:effectLst>
                  <a:outerShdw blurRad="38100" dist="38100" dir="2700000" algn="tl">
                    <a:srgbClr val="000000">
                      <a:alpha val="43137"/>
                    </a:srgbClr>
                  </a:outerShdw>
                </a:effectLst>
              </a:rPr>
              <a:t>PROGETTAZIONE DELLA DIDATTICA E VALUTAZIONE DEGLI STUDENTI</a:t>
            </a:r>
          </a:p>
          <a:p>
            <a:pPr lvl="2"/>
            <a:r>
              <a:rPr lang="it" sz="1600" dirty="0" smtClean="0">
                <a:solidFill>
                  <a:srgbClr val="00B050"/>
                </a:solidFill>
                <a:effectLst>
                  <a:outerShdw blurRad="38100" dist="38100" dir="2700000" algn="tl">
                    <a:srgbClr val="000000">
                      <a:alpha val="43137"/>
                    </a:srgbClr>
                  </a:outerShdw>
                </a:effectLst>
              </a:rPr>
              <a:t>SVILUPPO DELLA RELAZIONE EDUCATIVA E TRA PARI</a:t>
            </a:r>
          </a:p>
          <a:p>
            <a:pPr lvl="2"/>
            <a:r>
              <a:rPr lang="it" sz="1600" dirty="0" smtClean="0">
                <a:solidFill>
                  <a:srgbClr val="00B050"/>
                </a:solidFill>
                <a:effectLst>
                  <a:outerShdw blurRad="38100" dist="38100" dir="2700000" algn="tl">
                    <a:srgbClr val="000000">
                      <a:alpha val="43137"/>
                    </a:srgbClr>
                  </a:outerShdw>
                </a:effectLst>
              </a:rPr>
              <a:t>INCLUSIONE, INTEGRAZIONE E DIFFERENZIAZIONE DEI PERCORSI</a:t>
            </a:r>
          </a:p>
          <a:p>
            <a:pPr lvl="2"/>
            <a:r>
              <a:rPr lang="it" sz="1600" dirty="0" smtClean="0">
                <a:solidFill>
                  <a:srgbClr val="00B050"/>
                </a:solidFill>
                <a:effectLst>
                  <a:outerShdw blurRad="38100" dist="38100" dir="2700000" algn="tl">
                    <a:srgbClr val="000000">
                      <a:alpha val="43137"/>
                    </a:srgbClr>
                  </a:outerShdw>
                </a:effectLst>
              </a:rPr>
              <a:t>CONTINUITA’ ED ORIENTAMENTO</a:t>
            </a: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15</a:t>
            </a:fld>
            <a:endParaRPr lang="it-IT" noProof="0" dirty="0"/>
          </a:p>
        </p:txBody>
      </p:sp>
      <p:sp>
        <p:nvSpPr>
          <p:cNvPr id="4" name="Rettangolo arrotondato 3"/>
          <p:cNvSpPr/>
          <p:nvPr/>
        </p:nvSpPr>
        <p:spPr>
          <a:xfrm>
            <a:off x="1133341"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725769" y="2343954"/>
            <a:ext cx="8216721" cy="15325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arrotondato 7"/>
          <p:cNvSpPr/>
          <p:nvPr/>
        </p:nvSpPr>
        <p:spPr>
          <a:xfrm>
            <a:off x="1133339" y="3876540"/>
            <a:ext cx="7031867"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PRATICHE EDUCATIVE E DIDATTICHE</a:t>
            </a:r>
          </a:p>
          <a:p>
            <a:endParaRPr lang="it" sz="2400" dirty="0">
              <a:solidFill>
                <a:srgbClr val="0070C0"/>
              </a:solidFill>
              <a:effectLst>
                <a:outerShdw blurRad="38100" dist="38100" dir="2700000" algn="tl">
                  <a:srgbClr val="000000">
                    <a:alpha val="43137"/>
                  </a:srgbClr>
                </a:outerShdw>
              </a:effectLst>
            </a:endParaRPr>
          </a:p>
        </p:txBody>
      </p:sp>
      <p:sp>
        <p:nvSpPr>
          <p:cNvPr id="6" name="Rettangolo arrotondato 5"/>
          <p:cNvSpPr/>
          <p:nvPr/>
        </p:nvSpPr>
        <p:spPr>
          <a:xfrm>
            <a:off x="1725769" y="4739425"/>
            <a:ext cx="7173533" cy="13909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12162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lstStyle/>
          <a:p>
            <a:r>
              <a:rPr lang="it-IT" dirty="0"/>
              <a:t>UN QUADRO DI RIFERIMENTO TEORICO per i percorsi valutativi delle scuole</a:t>
            </a:r>
            <a:endParaRPr lang="en-US" dirty="0">
              <a:solidFill>
                <a:srgbClr val="002060"/>
              </a:solidFill>
            </a:endParaRPr>
          </a:p>
        </p:txBody>
      </p:sp>
      <p:sp>
        <p:nvSpPr>
          <p:cNvPr id="14" name="Segnaposto contenuto 13"/>
          <p:cNvSpPr>
            <a:spLocks noGrp="1"/>
          </p:cNvSpPr>
          <p:nvPr>
            <p:ph idx="1"/>
          </p:nvPr>
        </p:nvSpPr>
        <p:spPr>
          <a:xfrm>
            <a:off x="876300" y="1571625"/>
            <a:ext cx="9982200" cy="4572000"/>
          </a:xfrm>
        </p:spPr>
        <p:txBody>
          <a:bodyPr rtlCol="0">
            <a:normAutofit/>
          </a:bodyPr>
          <a:lstStyle/>
          <a:p>
            <a:pPr marL="0" indent="0" rtl="0">
              <a:buNone/>
            </a:pPr>
            <a:r>
              <a:rPr lang="it" sz="4000" dirty="0" smtClean="0">
                <a:solidFill>
                  <a:srgbClr val="FF0000"/>
                </a:solidFill>
                <a:effectLst>
                  <a:outerShdw blurRad="38100" dist="38100" dir="2700000" algn="tl">
                    <a:srgbClr val="000000">
                      <a:alpha val="43137"/>
                    </a:srgbClr>
                  </a:outerShdw>
                </a:effectLst>
              </a:rPr>
              <a:t>	</a:t>
            </a:r>
          </a:p>
          <a:p>
            <a:pPr marL="0" indent="0" rtl="0">
              <a:buNone/>
            </a:pPr>
            <a:endParaRPr lang="it" sz="4000" dirty="0" smtClean="0">
              <a:solidFill>
                <a:srgbClr val="FF0000"/>
              </a:solidFill>
              <a:effectLst>
                <a:outerShdw blurRad="38100" dist="38100" dir="2700000" algn="tl">
                  <a:srgbClr val="000000">
                    <a:alpha val="43137"/>
                  </a:srgbClr>
                </a:outerShdw>
              </a:effectLst>
            </a:endParaRPr>
          </a:p>
          <a:p>
            <a:pPr lvl="2"/>
            <a:r>
              <a:rPr lang="it" sz="3200" dirty="0" smtClean="0">
                <a:solidFill>
                  <a:srgbClr val="00B050"/>
                </a:solidFill>
                <a:effectLst>
                  <a:outerShdw blurRad="38100" dist="38100" dir="2700000" algn="tl">
                    <a:srgbClr val="000000">
                      <a:alpha val="43137"/>
                    </a:srgbClr>
                  </a:outerShdw>
                </a:effectLst>
              </a:rPr>
              <a:t>SUCCESSO SCOLASTICO</a:t>
            </a:r>
            <a:endParaRPr lang="it" sz="3200" dirty="0">
              <a:solidFill>
                <a:srgbClr val="00B050"/>
              </a:solidFill>
              <a:effectLst>
                <a:outerShdw blurRad="38100" dist="38100" dir="2700000" algn="tl">
                  <a:srgbClr val="000000">
                    <a:alpha val="43137"/>
                  </a:srgbClr>
                </a:outerShdw>
              </a:effectLst>
            </a:endParaRPr>
          </a:p>
          <a:p>
            <a:pPr lvl="2"/>
            <a:r>
              <a:rPr lang="it" sz="3200" dirty="0" smtClean="0">
                <a:solidFill>
                  <a:srgbClr val="00B050"/>
                </a:solidFill>
                <a:effectLst>
                  <a:outerShdw blurRad="38100" dist="38100" dir="2700000" algn="tl">
                    <a:srgbClr val="000000">
                      <a:alpha val="43137"/>
                    </a:srgbClr>
                  </a:outerShdw>
                </a:effectLst>
              </a:rPr>
              <a:t>COMPETENZE DI BASE</a:t>
            </a:r>
          </a:p>
          <a:p>
            <a:pPr lvl="2"/>
            <a:r>
              <a:rPr lang="it" sz="3200" dirty="0" smtClean="0">
                <a:solidFill>
                  <a:srgbClr val="00B050"/>
                </a:solidFill>
                <a:effectLst>
                  <a:outerShdw blurRad="38100" dist="38100" dir="2700000" algn="tl">
                    <a:srgbClr val="000000">
                      <a:alpha val="43137"/>
                    </a:srgbClr>
                  </a:outerShdw>
                </a:effectLst>
              </a:rPr>
              <a:t>EQUITA’ DEGLI ESITI</a:t>
            </a:r>
          </a:p>
          <a:p>
            <a:pPr lvl="2"/>
            <a:r>
              <a:rPr lang="it" sz="3200" dirty="0" smtClean="0">
                <a:solidFill>
                  <a:srgbClr val="00B050"/>
                </a:solidFill>
                <a:effectLst>
                  <a:outerShdw blurRad="38100" dist="38100" dir="2700000" algn="tl">
                    <a:srgbClr val="000000">
                      <a:alpha val="43137"/>
                    </a:srgbClr>
                  </a:outerShdw>
                </a:effectLst>
              </a:rPr>
              <a:t>RISULTATI A DISTANZA</a:t>
            </a:r>
          </a:p>
          <a:p>
            <a:pPr lvl="2"/>
            <a:endParaRPr lang="it" sz="3200" dirty="0">
              <a:solidFill>
                <a:srgbClr val="00B050"/>
              </a:solidFill>
              <a:effectLst>
                <a:outerShdw blurRad="38100" dist="38100" dir="2700000" algn="tl">
                  <a:srgbClr val="000000">
                    <a:alpha val="43137"/>
                  </a:srgbClr>
                </a:outerShdw>
              </a:effectLst>
            </a:endParaRPr>
          </a:p>
          <a:p>
            <a:pPr rtl="0"/>
            <a:endParaRPr lang="it" dirty="0" smtClean="0">
              <a:solidFill>
                <a:srgbClr val="FF0000"/>
              </a:solidFill>
              <a:effectLst>
                <a:outerShdw blurRad="38100" dist="38100" dir="2700000" algn="tl">
                  <a:srgbClr val="000000">
                    <a:alpha val="43137"/>
                  </a:srgbClr>
                </a:outerShdw>
              </a:effectLst>
            </a:endParaRPr>
          </a:p>
          <a:p>
            <a:pPr marL="0" indent="0" rtl="0">
              <a:buNone/>
            </a:pPr>
            <a:endParaRPr lang="it" dirty="0">
              <a:solidFill>
                <a:srgbClr val="FF0000"/>
              </a:solidFill>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16</a:t>
            </a:fld>
            <a:endParaRPr lang="it-IT" noProof="0" dirty="0"/>
          </a:p>
        </p:txBody>
      </p:sp>
      <p:sp>
        <p:nvSpPr>
          <p:cNvPr id="5" name="Rettangolo arrotondato 4"/>
          <p:cNvSpPr/>
          <p:nvPr/>
        </p:nvSpPr>
        <p:spPr>
          <a:xfrm>
            <a:off x="1016000" y="1516737"/>
            <a:ext cx="3606800"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5400" dirty="0" smtClean="0">
                <a:solidFill>
                  <a:srgbClr val="FF0000"/>
                </a:solidFill>
                <a:effectLst>
                  <a:outerShdw blurRad="38100" dist="38100" dir="2700000" algn="tl">
                    <a:srgbClr val="000000">
                      <a:alpha val="43137"/>
                    </a:srgbClr>
                  </a:outerShdw>
                </a:effectLst>
              </a:rPr>
              <a:t>RISULTATI</a:t>
            </a:r>
            <a:endParaRPr lang="it" sz="5400" dirty="0">
              <a:solidFill>
                <a:srgbClr val="FF0000"/>
              </a:solidFill>
              <a:effectLst>
                <a:outerShdw blurRad="38100" dist="38100" dir="2700000" algn="tl">
                  <a:srgbClr val="000000">
                    <a:alpha val="43137"/>
                  </a:srgbClr>
                </a:outerShdw>
              </a:effectLst>
            </a:endParaRPr>
          </a:p>
        </p:txBody>
      </p:sp>
      <p:sp>
        <p:nvSpPr>
          <p:cNvPr id="7" name="Rettangolo arrotondato 6"/>
          <p:cNvSpPr/>
          <p:nvPr/>
        </p:nvSpPr>
        <p:spPr>
          <a:xfrm>
            <a:off x="1485900" y="2755900"/>
            <a:ext cx="5524500" cy="2489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74852154"/>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lstStyle/>
          <a:p>
            <a:r>
              <a:rPr lang="it-IT" dirty="0" smtClean="0"/>
              <a:t>VALES E VM – progetti sperimentali sui </a:t>
            </a:r>
            <a:r>
              <a:rPr lang="it-IT" dirty="0"/>
              <a:t>percorsi valutativi delle scuole</a:t>
            </a:r>
            <a:endParaRPr lang="en-US" dirty="0">
              <a:solidFill>
                <a:srgbClr val="002060"/>
              </a:solidFill>
            </a:endParaRPr>
          </a:p>
        </p:txBody>
      </p:sp>
      <p:sp>
        <p:nvSpPr>
          <p:cNvPr id="14" name="Segnaposto contenuto 13"/>
          <p:cNvSpPr>
            <a:spLocks noGrp="1"/>
          </p:cNvSpPr>
          <p:nvPr>
            <p:ph idx="1"/>
          </p:nvPr>
        </p:nvSpPr>
        <p:spPr>
          <a:xfrm>
            <a:off x="876300" y="1571625"/>
            <a:ext cx="9982200" cy="4572000"/>
          </a:xfrm>
        </p:spPr>
        <p:txBody>
          <a:bodyPr rtlCol="0">
            <a:normAutofit lnSpcReduction="10000"/>
          </a:bodyPr>
          <a:lstStyle/>
          <a:p>
            <a:pPr marL="0" indent="0" rtl="0">
              <a:buNone/>
            </a:pPr>
            <a:r>
              <a:rPr lang="it" sz="4000" dirty="0" smtClean="0">
                <a:solidFill>
                  <a:srgbClr val="FF0000"/>
                </a:solidFill>
                <a:effectLst>
                  <a:outerShdw blurRad="38100" dist="38100" dir="2700000" algn="tl">
                    <a:srgbClr val="000000">
                      <a:alpha val="43137"/>
                    </a:srgbClr>
                  </a:outerShdw>
                </a:effectLst>
              </a:rPr>
              <a:t>	</a:t>
            </a:r>
          </a:p>
          <a:p>
            <a:pPr marL="0" indent="0" rtl="0">
              <a:buNone/>
            </a:pPr>
            <a:endParaRPr lang="it" sz="4000" dirty="0" smtClean="0">
              <a:solidFill>
                <a:srgbClr val="FF0000"/>
              </a:solidFill>
              <a:effectLst>
                <a:outerShdw blurRad="38100" dist="38100" dir="2700000" algn="tl">
                  <a:srgbClr val="000000">
                    <a:alpha val="43137"/>
                  </a:srgbClr>
                </a:outerShdw>
              </a:effectLst>
            </a:endParaRPr>
          </a:p>
          <a:p>
            <a:pPr marL="450850" lvl="2" indent="0">
              <a:buNone/>
            </a:pPr>
            <a:endParaRPr lang="it" sz="2000" dirty="0" smtClean="0">
              <a:solidFill>
                <a:srgbClr val="00B050"/>
              </a:solidFill>
              <a:effectLst>
                <a:outerShdw blurRad="38100" dist="38100" dir="2700000" algn="tl">
                  <a:srgbClr val="000000">
                    <a:alpha val="43137"/>
                  </a:srgbClr>
                </a:outerShdw>
              </a:effectLst>
            </a:endParaRPr>
          </a:p>
          <a:p>
            <a:pPr marL="450850" lvl="2" indent="0">
              <a:buNone/>
            </a:pPr>
            <a:endParaRPr lang="it" sz="2000" dirty="0" smtClean="0">
              <a:solidFill>
                <a:srgbClr val="00B050"/>
              </a:solidFill>
              <a:effectLst>
                <a:outerShdw blurRad="38100" dist="38100" dir="2700000" algn="tl">
                  <a:srgbClr val="000000">
                    <a:alpha val="43137"/>
                  </a:srgbClr>
                </a:outerShdw>
              </a:effectLst>
            </a:endParaRPr>
          </a:p>
          <a:p>
            <a:pPr marL="450850" lvl="2" indent="0">
              <a:buNone/>
            </a:pPr>
            <a:endParaRPr lang="it" sz="2000" dirty="0" smtClean="0">
              <a:solidFill>
                <a:srgbClr val="00B050"/>
              </a:solidFill>
              <a:effectLst>
                <a:outerShdw blurRad="38100" dist="38100" dir="2700000" algn="tl">
                  <a:srgbClr val="000000">
                    <a:alpha val="43137"/>
                  </a:srgbClr>
                </a:outerShdw>
              </a:effectLst>
            </a:endParaRPr>
          </a:p>
          <a:p>
            <a:pPr marL="450850" lvl="2" indent="0">
              <a:buNone/>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VALES</a:t>
            </a:r>
            <a:r>
              <a:rPr lang="it" sz="2200" dirty="0">
                <a:solidFill>
                  <a:srgbClr val="00B050"/>
                </a:solidFill>
                <a:effectLst>
                  <a:outerShdw blurRad="38100" dist="38100" dir="2700000" algn="tl">
                    <a:srgbClr val="000000">
                      <a:alpha val="43137"/>
                    </a:srgbClr>
                  </a:outerShdw>
                </a:effectLst>
                <a:latin typeface="Tw Cen MT" panose="020B0602020104020603" pitchFamily="34" charset="0"/>
              </a:rPr>
              <a:t>:</a:t>
            </a:r>
          </a:p>
          <a:p>
            <a:pPr marL="627063" lvl="2" indent="-176213"/>
            <a:endPar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endParaRPr>
          </a:p>
          <a:p>
            <a:pPr marL="627063" lvl="2" indent="-176213"/>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Sperimentazione dell’utilizzo di un  </a:t>
            </a:r>
          </a:p>
          <a:p>
            <a:pPr marL="627063" lvl="2" indent="0">
              <a:buNone/>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Rapporto di autovalutazione inteso</a:t>
            </a:r>
          </a:p>
          <a:p>
            <a:pPr marL="627063" lvl="2" indent="0">
              <a:buNone/>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come strumento di comunicazione </a:t>
            </a:r>
          </a:p>
          <a:p>
            <a:pPr marL="627063" lvl="2" indent="0">
              <a:buNone/>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interno/esterno</a:t>
            </a:r>
            <a:endParaRPr lang="it" sz="2200" dirty="0" smtClean="0">
              <a:solidFill>
                <a:srgbClr val="FF0000"/>
              </a:solidFill>
              <a:effectLst>
                <a:outerShdw blurRad="38100" dist="38100" dir="2700000" algn="tl">
                  <a:srgbClr val="000000">
                    <a:alpha val="43137"/>
                  </a:srgbClr>
                </a:outerShdw>
              </a:effectLst>
              <a:latin typeface="Tw Cen MT" panose="020B0602020104020603" pitchFamily="34" charset="0"/>
            </a:endParaRPr>
          </a:p>
          <a:p>
            <a:pPr marL="0" indent="0" rtl="0">
              <a:buNone/>
            </a:pPr>
            <a:endParaRPr lang="it" dirty="0">
              <a:solidFill>
                <a:srgbClr val="FF0000"/>
              </a:solidFill>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17</a:t>
            </a:fld>
            <a:endParaRPr lang="it-IT" noProof="0" dirty="0"/>
          </a:p>
        </p:txBody>
      </p:sp>
      <p:sp>
        <p:nvSpPr>
          <p:cNvPr id="5" name="Rettangolo arrotondato 4"/>
          <p:cNvSpPr/>
          <p:nvPr/>
        </p:nvSpPr>
        <p:spPr>
          <a:xfrm>
            <a:off x="1162754" y="1344231"/>
            <a:ext cx="9351493" cy="2177902"/>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3200" dirty="0" smtClean="0">
                <a:solidFill>
                  <a:srgbClr val="FF0000"/>
                </a:solidFill>
                <a:effectLst>
                  <a:outerShdw blurRad="38100" dist="38100" dir="2700000" algn="tl">
                    <a:srgbClr val="000000">
                      <a:alpha val="43137"/>
                    </a:srgbClr>
                  </a:outerShdw>
                </a:effectLst>
                <a:latin typeface="Tw Cen MT" panose="020B0602020104020603" pitchFamily="34" charset="0"/>
              </a:rPr>
              <a:t>Obiettivi comuni:</a:t>
            </a:r>
          </a:p>
          <a:p>
            <a:endParaRPr lang="it" sz="3200" dirty="0" smtClean="0">
              <a:solidFill>
                <a:srgbClr val="FF0000"/>
              </a:solidFill>
              <a:effectLst>
                <a:outerShdw blurRad="38100" dist="38100" dir="2700000" algn="tl">
                  <a:srgbClr val="000000">
                    <a:alpha val="43137"/>
                  </a:srgbClr>
                </a:outerShdw>
              </a:effectLst>
              <a:latin typeface="Tw Cen MT" panose="020B0602020104020603" pitchFamily="34" charset="0"/>
            </a:endParaRPr>
          </a:p>
          <a:p>
            <a:pPr marL="342900" indent="-342900">
              <a:buFont typeface="Arial" panose="020B0604020202020204" pitchFamily="34" charset="0"/>
              <a:buChar char="•"/>
            </a:pPr>
            <a:r>
              <a:rPr lang="it" sz="3200" dirty="0" smtClean="0">
                <a:solidFill>
                  <a:srgbClr val="FF0000"/>
                </a:solidFill>
                <a:effectLst>
                  <a:outerShdw blurRad="38100" dist="38100" dir="2700000" algn="tl">
                    <a:srgbClr val="000000">
                      <a:alpha val="43137"/>
                    </a:srgbClr>
                  </a:outerShdw>
                </a:effectLst>
                <a:latin typeface="Tw Cen MT" panose="020B0602020104020603" pitchFamily="34" charset="0"/>
              </a:rPr>
              <a:t>Validazione di strumenti, procedure e protocolli</a:t>
            </a:r>
          </a:p>
          <a:p>
            <a:pPr marL="342900" indent="-342900">
              <a:buFont typeface="Arial" panose="020B0604020202020204" pitchFamily="34" charset="0"/>
              <a:buChar char="•"/>
            </a:pPr>
            <a:r>
              <a:rPr lang="it" sz="3200" dirty="0" smtClean="0">
                <a:solidFill>
                  <a:srgbClr val="FF0000"/>
                </a:solidFill>
                <a:effectLst>
                  <a:outerShdw blurRad="38100" dist="38100" dir="2700000" algn="tl">
                    <a:srgbClr val="000000">
                      <a:alpha val="43137"/>
                    </a:srgbClr>
                  </a:outerShdw>
                </a:effectLst>
                <a:latin typeface="Tw Cen MT" panose="020B0602020104020603" pitchFamily="34" charset="0"/>
              </a:rPr>
              <a:t>Individuazione di figure preposte alla valutazione</a:t>
            </a:r>
            <a:endParaRPr lang="it" sz="3200" dirty="0">
              <a:solidFill>
                <a:srgbClr val="FF0000"/>
              </a:solidFill>
              <a:effectLst>
                <a:outerShdw blurRad="38100" dist="38100" dir="2700000" algn="tl">
                  <a:srgbClr val="000000">
                    <a:alpha val="43137"/>
                  </a:srgbClr>
                </a:outerShdw>
              </a:effectLst>
              <a:latin typeface="Tw Cen MT" panose="020B0602020104020603" pitchFamily="34" charset="0"/>
            </a:endParaRPr>
          </a:p>
        </p:txBody>
      </p:sp>
      <p:sp>
        <p:nvSpPr>
          <p:cNvPr id="7" name="Rettangolo arrotondato 6"/>
          <p:cNvSpPr/>
          <p:nvPr/>
        </p:nvSpPr>
        <p:spPr>
          <a:xfrm>
            <a:off x="6041898" y="3676235"/>
            <a:ext cx="4548764" cy="2489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arrotondato 8"/>
          <p:cNvSpPr/>
          <p:nvPr/>
        </p:nvSpPr>
        <p:spPr>
          <a:xfrm>
            <a:off x="1142980" y="3683094"/>
            <a:ext cx="4548764" cy="2489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5905501" y="2949318"/>
            <a:ext cx="4461990" cy="3046988"/>
          </a:xfrm>
          <a:prstGeom prst="rect">
            <a:avLst/>
          </a:prstGeom>
        </p:spPr>
        <p:txBody>
          <a:bodyPr wrap="square">
            <a:spAutoFit/>
          </a:bodyPr>
          <a:lstStyle/>
          <a:p>
            <a:pPr marL="450850" lvl="2" indent="0">
              <a:buNone/>
            </a:pPr>
            <a:endParaRPr lang="it" sz="2000" dirty="0" smtClean="0">
              <a:solidFill>
                <a:srgbClr val="00B050"/>
              </a:solidFill>
              <a:effectLst>
                <a:outerShdw blurRad="38100" dist="38100" dir="2700000" algn="tl">
                  <a:srgbClr val="000000">
                    <a:alpha val="43137"/>
                  </a:srgbClr>
                </a:outerShdw>
              </a:effectLst>
            </a:endParaRPr>
          </a:p>
          <a:p>
            <a:pPr marL="450850" lvl="2" indent="0">
              <a:buNone/>
            </a:pPr>
            <a:endParaRPr lang="it" sz="2000" dirty="0">
              <a:solidFill>
                <a:srgbClr val="00B050"/>
              </a:solidFill>
              <a:effectLst>
                <a:outerShdw blurRad="38100" dist="38100" dir="2700000" algn="tl">
                  <a:srgbClr val="000000">
                    <a:alpha val="43137"/>
                  </a:srgbClr>
                </a:outerShdw>
              </a:effectLst>
            </a:endParaRPr>
          </a:p>
          <a:p>
            <a:pPr marL="450850" lvl="2" indent="0">
              <a:buNone/>
            </a:pPr>
            <a:endParaRPr lang="it" sz="2000" dirty="0" smtClean="0">
              <a:solidFill>
                <a:srgbClr val="00B050"/>
              </a:solidFill>
              <a:effectLst>
                <a:outerShdw blurRad="38100" dist="38100" dir="2700000" algn="tl">
                  <a:srgbClr val="000000">
                    <a:alpha val="43137"/>
                  </a:srgbClr>
                </a:outerShdw>
              </a:effectLst>
            </a:endParaRPr>
          </a:p>
          <a:p>
            <a:pPr marL="450850" lvl="2" indent="0">
              <a:buNone/>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VM:</a:t>
            </a:r>
          </a:p>
          <a:p>
            <a:pPr marL="355600" lvl="2" indent="-171450">
              <a:buFont typeface="Wingdings" panose="05000000000000000000" pitchFamily="2" charset="2"/>
              <a:buChar char="§"/>
            </a:pPr>
            <a:endParaRPr lang="it" sz="2200" dirty="0">
              <a:solidFill>
                <a:srgbClr val="00B050"/>
              </a:solidFill>
              <a:effectLst>
                <a:outerShdw blurRad="38100" dist="38100" dir="2700000" algn="tl">
                  <a:srgbClr val="000000">
                    <a:alpha val="43137"/>
                  </a:srgbClr>
                </a:outerShdw>
              </a:effectLst>
              <a:latin typeface="Tw Cen MT" panose="020B0602020104020603" pitchFamily="34" charset="0"/>
            </a:endParaRPr>
          </a:p>
          <a:p>
            <a:pPr marL="355600" lvl="2" indent="-171450">
              <a:buFont typeface="Wingdings" panose="05000000000000000000" pitchFamily="2" charset="2"/>
              <a:buChar char="§"/>
            </a:pP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Sperimentazione </a:t>
            </a:r>
            <a:r>
              <a:rPr lang="it" sz="2200" dirty="0">
                <a:solidFill>
                  <a:srgbClr val="00B050"/>
                </a:solidFill>
                <a:effectLst>
                  <a:outerShdw blurRad="38100" dist="38100" dir="2700000" algn="tl">
                    <a:srgbClr val="000000">
                      <a:alpha val="43137"/>
                    </a:srgbClr>
                  </a:outerShdw>
                </a:effectLst>
                <a:latin typeface="Tw Cen MT" panose="020B0602020104020603" pitchFamily="34" charset="0"/>
              </a:rPr>
              <a:t>dell’utilizzo di </a:t>
            </a:r>
            <a:r>
              <a:rPr lang="it" sz="2200" dirty="0" smtClean="0">
                <a:solidFill>
                  <a:srgbClr val="00B050"/>
                </a:solidFill>
                <a:effectLst>
                  <a:outerShdw blurRad="38100" dist="38100" dir="2700000" algn="tl">
                    <a:srgbClr val="000000">
                      <a:alpha val="43137"/>
                    </a:srgbClr>
                  </a:outerShdw>
                </a:effectLst>
                <a:latin typeface="Tw Cen MT" panose="020B0602020104020603" pitchFamily="34" charset="0"/>
              </a:rPr>
              <a:t>una Scheda strutturata di osservazione in classe dei processi di insegnamento/apprendimento</a:t>
            </a:r>
            <a:endParaRPr lang="it" sz="2200" dirty="0">
              <a:solidFill>
                <a:srgbClr val="00B050"/>
              </a:solidFill>
              <a:effectLst>
                <a:outerShdw blurRad="38100" dist="38100" dir="2700000" algn="tl">
                  <a:srgbClr val="000000">
                    <a:alpha val="43137"/>
                  </a:srgbClr>
                </a:outerShdw>
              </a:effectLst>
              <a:latin typeface="Tw Cen MT" panose="020B0602020104020603" pitchFamily="34" charset="0"/>
            </a:endParaRPr>
          </a:p>
        </p:txBody>
      </p:sp>
    </p:spTree>
    <p:extLst>
      <p:ext uri="{BB962C8B-B14F-4D97-AF65-F5344CB8AC3E}">
        <p14:creationId xmlns:p14="http://schemas.microsoft.com/office/powerpoint/2010/main" val="2717379630"/>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en-US" dirty="0" smtClean="0"/>
              <a:t>Le </a:t>
            </a:r>
            <a:r>
              <a:rPr lang="en-US" dirty="0" err="1" smtClean="0"/>
              <a:t>Aree</a:t>
            </a:r>
            <a:r>
              <a:rPr lang="en-US" dirty="0" smtClean="0"/>
              <a:t> del </a:t>
            </a:r>
            <a:r>
              <a:rPr lang="en-US" dirty="0" err="1" smtClean="0"/>
              <a:t>Rapporto</a:t>
            </a:r>
            <a:r>
              <a:rPr lang="en-US" dirty="0" smtClean="0"/>
              <a:t> di </a:t>
            </a:r>
            <a:r>
              <a:rPr lang="en-US" dirty="0" err="1"/>
              <a:t>v</a:t>
            </a:r>
            <a:r>
              <a:rPr lang="en-US" dirty="0" err="1" smtClean="0"/>
              <a:t>alutazione</a:t>
            </a:r>
            <a:endParaRPr lang="en-US" dirty="0"/>
          </a:p>
        </p:txBody>
      </p:sp>
      <p:sp>
        <p:nvSpPr>
          <p:cNvPr id="7" name="Segnaposto piè di pagina 6"/>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8" name="Segnaposto numero diapositiva 7"/>
          <p:cNvSpPr>
            <a:spLocks noGrp="1"/>
          </p:cNvSpPr>
          <p:nvPr>
            <p:ph type="sldNum" sz="quarter" idx="12"/>
          </p:nvPr>
        </p:nvSpPr>
        <p:spPr/>
        <p:txBody>
          <a:bodyPr/>
          <a:lstStyle/>
          <a:p>
            <a:pPr rtl="0"/>
            <a:fld id="{0FF54DE5-C571-48E8-A5BC-B369434E2F44}" type="slidenum">
              <a:rPr lang="it-IT" noProof="0" smtClean="0"/>
              <a:t>18</a:t>
            </a:fld>
            <a:endParaRPr lang="it-IT" noProof="0" dirty="0"/>
          </a:p>
        </p:txBody>
      </p:sp>
      <p:sp>
        <p:nvSpPr>
          <p:cNvPr id="9" name="Rettangolo arrotondato 8"/>
          <p:cNvSpPr/>
          <p:nvPr/>
        </p:nvSpPr>
        <p:spPr>
          <a:xfrm>
            <a:off x="1201003" y="1378425"/>
            <a:ext cx="3411940" cy="378043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smtClean="0"/>
              <a:t>ANALISI </a:t>
            </a:r>
          </a:p>
          <a:p>
            <a:pPr algn="ctr"/>
            <a:r>
              <a:rPr lang="it-IT" sz="3200" dirty="0" smtClean="0"/>
              <a:t>E</a:t>
            </a:r>
          </a:p>
          <a:p>
            <a:pPr algn="ctr"/>
            <a:r>
              <a:rPr lang="it-IT" sz="3200" dirty="0" smtClean="0"/>
              <a:t>VALUTAZIONE</a:t>
            </a:r>
            <a:endParaRPr lang="it-IT" sz="3200" dirty="0"/>
          </a:p>
        </p:txBody>
      </p:sp>
      <p:sp>
        <p:nvSpPr>
          <p:cNvPr id="10" name="Rettangolo arrotondato 9"/>
          <p:cNvSpPr/>
          <p:nvPr/>
        </p:nvSpPr>
        <p:spPr>
          <a:xfrm>
            <a:off x="5336275" y="1378424"/>
            <a:ext cx="5786650" cy="1119117"/>
          </a:xfrm>
          <a:prstGeom prst="roundRect">
            <a:avLst>
              <a:gd name="adj" fmla="val 3130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smtClean="0"/>
              <a:t>ESITI</a:t>
            </a:r>
            <a:endParaRPr lang="it-IT" sz="4000" dirty="0"/>
          </a:p>
        </p:txBody>
      </p:sp>
      <p:sp>
        <p:nvSpPr>
          <p:cNvPr id="11" name="Rettangolo arrotondato 10"/>
          <p:cNvSpPr/>
          <p:nvPr/>
        </p:nvSpPr>
        <p:spPr>
          <a:xfrm>
            <a:off x="5308979" y="2674959"/>
            <a:ext cx="5786650" cy="1119117"/>
          </a:xfrm>
          <a:prstGeom prst="roundRect">
            <a:avLst>
              <a:gd name="adj" fmla="val 3130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smtClean="0"/>
              <a:t>CONTESTO</a:t>
            </a:r>
            <a:endParaRPr lang="it-IT" sz="4000" dirty="0"/>
          </a:p>
        </p:txBody>
      </p:sp>
      <p:sp>
        <p:nvSpPr>
          <p:cNvPr id="12" name="Rettangolo arrotondato 11"/>
          <p:cNvSpPr/>
          <p:nvPr/>
        </p:nvSpPr>
        <p:spPr>
          <a:xfrm>
            <a:off x="5308979" y="4039737"/>
            <a:ext cx="5786650" cy="1119117"/>
          </a:xfrm>
          <a:prstGeom prst="roundRect">
            <a:avLst>
              <a:gd name="adj" fmla="val 31301"/>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dirty="0" smtClean="0"/>
              <a:t>PROCESSI</a:t>
            </a:r>
            <a:endParaRPr lang="it-IT" sz="4000" dirty="0"/>
          </a:p>
        </p:txBody>
      </p:sp>
      <p:sp>
        <p:nvSpPr>
          <p:cNvPr id="13" name="Freccia in giù 12"/>
          <p:cNvSpPr/>
          <p:nvPr/>
        </p:nvSpPr>
        <p:spPr>
          <a:xfrm>
            <a:off x="5704766" y="5261214"/>
            <a:ext cx="436728" cy="4503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arrotondato 13"/>
          <p:cNvSpPr/>
          <p:nvPr/>
        </p:nvSpPr>
        <p:spPr>
          <a:xfrm>
            <a:off x="1378424" y="5759356"/>
            <a:ext cx="9389660" cy="61415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INDIVIDUAZIONE DEGLI OBIETTIVI DI MIGLIORAMENTO</a:t>
            </a:r>
            <a:endParaRPr lang="it-IT" sz="2400" dirty="0"/>
          </a:p>
        </p:txBody>
      </p:sp>
    </p:spTree>
    <p:extLst>
      <p:ext uri="{BB962C8B-B14F-4D97-AF65-F5344CB8AC3E}">
        <p14:creationId xmlns:p14="http://schemas.microsoft.com/office/powerpoint/2010/main" val="191710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r>
              <a:rPr lang="it-IT" sz="4000" dirty="0">
                <a:latin typeface="Tw Cen MT"/>
              </a:rPr>
              <a:t>Le Griglie per la lettura dei dati </a:t>
            </a:r>
          </a:p>
        </p:txBody>
      </p:sp>
      <p:sp>
        <p:nvSpPr>
          <p:cNvPr id="7" name="Segnaposto piè di pagina 6"/>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8" name="Segnaposto numero diapositiva 7"/>
          <p:cNvSpPr>
            <a:spLocks noGrp="1"/>
          </p:cNvSpPr>
          <p:nvPr>
            <p:ph type="sldNum" sz="quarter" idx="12"/>
          </p:nvPr>
        </p:nvSpPr>
        <p:spPr/>
        <p:txBody>
          <a:bodyPr/>
          <a:lstStyle/>
          <a:p>
            <a:pPr rtl="0"/>
            <a:fld id="{0FF54DE5-C571-48E8-A5BC-B369434E2F44}" type="slidenum">
              <a:rPr lang="it-IT" noProof="0" smtClean="0"/>
              <a:t>19</a:t>
            </a:fld>
            <a:endParaRPr lang="it-IT" noProof="0" dirty="0"/>
          </a:p>
        </p:txBody>
      </p:sp>
      <p:sp>
        <p:nvSpPr>
          <p:cNvPr id="11" name="Rettangolo arrotondato 10"/>
          <p:cNvSpPr/>
          <p:nvPr/>
        </p:nvSpPr>
        <p:spPr>
          <a:xfrm>
            <a:off x="1094013" y="1397625"/>
            <a:ext cx="10009415" cy="13081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3200" b="1" u="sng" dirty="0">
                <a:latin typeface="Tw Cen MT"/>
              </a:rPr>
              <a:t>Prima</a:t>
            </a:r>
            <a:r>
              <a:rPr lang="it-IT" sz="3200" b="1" dirty="0">
                <a:latin typeface="Tw Cen MT"/>
              </a:rPr>
              <a:t> della visita </a:t>
            </a:r>
            <a:r>
              <a:rPr lang="it-IT" sz="3200" dirty="0">
                <a:latin typeface="Tw Cen MT"/>
              </a:rPr>
              <a:t>a </a:t>
            </a:r>
            <a:r>
              <a:rPr lang="it-IT" sz="3200" dirty="0" smtClean="0">
                <a:latin typeface="Tw Cen MT"/>
              </a:rPr>
              <a:t>scuola, </a:t>
            </a:r>
            <a:r>
              <a:rPr lang="it-IT" sz="3200" dirty="0">
                <a:latin typeface="Tw Cen MT"/>
              </a:rPr>
              <a:t>è necessario leggere le diverse fonti informative e compilare individualmente due strumenti: </a:t>
            </a:r>
          </a:p>
        </p:txBody>
      </p:sp>
      <p:sp>
        <p:nvSpPr>
          <p:cNvPr id="12" name="Rettangolo arrotondato 11"/>
          <p:cNvSpPr/>
          <p:nvPr/>
        </p:nvSpPr>
        <p:spPr>
          <a:xfrm>
            <a:off x="1094013" y="3321355"/>
            <a:ext cx="8790214" cy="84343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q"/>
            </a:pPr>
            <a:r>
              <a:rPr lang="it-IT" sz="2800" dirty="0">
                <a:solidFill>
                  <a:schemeClr val="tx1"/>
                </a:solidFill>
                <a:latin typeface="Tw Cen MT"/>
              </a:rPr>
              <a:t>Griglia per la lettura dei dati CONTESTO e PROCESSI </a:t>
            </a:r>
            <a:endParaRPr lang="it-IT" sz="2800" dirty="0">
              <a:solidFill>
                <a:schemeClr val="tx1"/>
              </a:solidFill>
            </a:endParaRPr>
          </a:p>
        </p:txBody>
      </p:sp>
      <p:sp>
        <p:nvSpPr>
          <p:cNvPr id="13" name="Rettangolo arrotondato 12"/>
          <p:cNvSpPr/>
          <p:nvPr/>
        </p:nvSpPr>
        <p:spPr>
          <a:xfrm>
            <a:off x="1094013" y="4430086"/>
            <a:ext cx="8790214" cy="84343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q"/>
            </a:pPr>
            <a:r>
              <a:rPr lang="it-IT" sz="2800" dirty="0">
                <a:solidFill>
                  <a:schemeClr val="tx1"/>
                </a:solidFill>
                <a:latin typeface="Tw Cen MT"/>
              </a:rPr>
              <a:t>Griglia per la lettura dei dati </a:t>
            </a:r>
            <a:r>
              <a:rPr lang="it-IT" sz="2800" dirty="0" smtClean="0">
                <a:solidFill>
                  <a:schemeClr val="tx1"/>
                </a:solidFill>
                <a:latin typeface="Tw Cen MT"/>
              </a:rPr>
              <a:t>RISULTATI</a:t>
            </a:r>
            <a:endParaRPr lang="it-IT" sz="2800" dirty="0">
              <a:solidFill>
                <a:schemeClr val="tx1"/>
              </a:solidFill>
            </a:endParaRPr>
          </a:p>
        </p:txBody>
      </p:sp>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PERCORSI VALUTATIVI DELLE SCUOLE</a:t>
            </a:r>
            <a:endParaRPr lang="it-IT" dirty="0"/>
          </a:p>
        </p:txBody>
      </p:sp>
      <p:sp>
        <p:nvSpPr>
          <p:cNvPr id="3" name="Segnaposto contenuto 2"/>
          <p:cNvSpPr>
            <a:spLocks noGrp="1"/>
          </p:cNvSpPr>
          <p:nvPr>
            <p:ph idx="1"/>
          </p:nvPr>
        </p:nvSpPr>
        <p:spPr/>
        <p:txBody>
          <a:bodyPr/>
          <a:lstStyle/>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
        <p:nvSpPr>
          <p:cNvPr id="4" name="Ovale 3"/>
          <p:cNvSpPr/>
          <p:nvPr/>
        </p:nvSpPr>
        <p:spPr>
          <a:xfrm>
            <a:off x="1358152" y="1584199"/>
            <a:ext cx="4101353" cy="185824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r>
              <a:rPr lang="it-IT"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utovalutazione</a:t>
            </a:r>
            <a:endParaRPr lang="it-IT"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Ovale 4"/>
          <p:cNvSpPr/>
          <p:nvPr/>
        </p:nvSpPr>
        <p:spPr>
          <a:xfrm>
            <a:off x="6831106" y="1584199"/>
            <a:ext cx="4084947" cy="203561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Valutazione esterna</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Ovale 5"/>
          <p:cNvSpPr/>
          <p:nvPr/>
        </p:nvSpPr>
        <p:spPr>
          <a:xfrm>
            <a:off x="3886199" y="4286383"/>
            <a:ext cx="4249271" cy="1751346"/>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Miglioramento</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Freccia bidirezionale verticale 6"/>
          <p:cNvSpPr/>
          <p:nvPr/>
        </p:nvSpPr>
        <p:spPr>
          <a:xfrm rot="5400000">
            <a:off x="5876365" y="1946598"/>
            <a:ext cx="484632" cy="1216152"/>
          </a:xfrm>
          <a:prstGeom prst="upDownArrow">
            <a:avLst>
              <a:gd name="adj1" fmla="val 44395"/>
              <a:gd name="adj2" fmla="val 50000"/>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a:off x="5876365" y="3130609"/>
            <a:ext cx="484632" cy="97840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egnaposto piè di pagina 8"/>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10" name="Segnaposto numero diapositiva 9"/>
          <p:cNvSpPr>
            <a:spLocks noGrp="1"/>
          </p:cNvSpPr>
          <p:nvPr>
            <p:ph type="sldNum" sz="quarter" idx="12"/>
          </p:nvPr>
        </p:nvSpPr>
        <p:spPr/>
        <p:txBody>
          <a:bodyPr/>
          <a:lstStyle/>
          <a:p>
            <a:pPr rtl="0"/>
            <a:fld id="{0FF54DE5-C571-48E8-A5BC-B369434E2F44}" type="slidenum">
              <a:rPr lang="it-IT" noProof="0" smtClean="0"/>
              <a:t>2</a:t>
            </a:fld>
            <a:endParaRPr lang="it-IT" noProof="0" dirty="0"/>
          </a:p>
        </p:txBody>
      </p:sp>
    </p:spTree>
    <p:extLst>
      <p:ext uri="{BB962C8B-B14F-4D97-AF65-F5344CB8AC3E}">
        <p14:creationId xmlns:p14="http://schemas.microsoft.com/office/powerpoint/2010/main" val="2432009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Autofit/>
          </a:bodyPr>
          <a:lstStyle/>
          <a:p>
            <a:r>
              <a:rPr lang="it-IT" sz="4400" dirty="0"/>
              <a:t/>
            </a:r>
            <a:br>
              <a:rPr lang="it-IT" sz="4400" dirty="0"/>
            </a:br>
            <a:r>
              <a:rPr lang="it-IT" sz="5400" dirty="0">
                <a:latin typeface="Tw Cen MT"/>
              </a:rPr>
              <a:t>Le fonti da consultare </a:t>
            </a:r>
            <a:endParaRPr lang="en-US" sz="5400" dirty="0">
              <a:latin typeface="Tw Cen MT"/>
            </a:endParaRPr>
          </a:p>
        </p:txBody>
      </p:sp>
      <p:sp>
        <p:nvSpPr>
          <p:cNvPr id="7" name="Segnaposto piè di pagina 6"/>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8" name="Segnaposto numero diapositiva 7"/>
          <p:cNvSpPr>
            <a:spLocks noGrp="1"/>
          </p:cNvSpPr>
          <p:nvPr>
            <p:ph type="sldNum" sz="quarter" idx="12"/>
          </p:nvPr>
        </p:nvSpPr>
        <p:spPr/>
        <p:txBody>
          <a:bodyPr/>
          <a:lstStyle/>
          <a:p>
            <a:pPr rtl="0"/>
            <a:fld id="{0FF54DE5-C571-48E8-A5BC-B369434E2F44}" type="slidenum">
              <a:rPr lang="it-IT" noProof="0" smtClean="0"/>
              <a:t>20</a:t>
            </a:fld>
            <a:endParaRPr lang="it-IT" noProof="0" dirty="0"/>
          </a:p>
        </p:txBody>
      </p:sp>
      <p:sp>
        <p:nvSpPr>
          <p:cNvPr id="9" name="Rettangolo arrotondato 8"/>
          <p:cNvSpPr/>
          <p:nvPr/>
        </p:nvSpPr>
        <p:spPr>
          <a:xfrm>
            <a:off x="1201002" y="1344301"/>
            <a:ext cx="4723279" cy="501295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it-IT" sz="3200" b="1" dirty="0" smtClean="0">
                <a:solidFill>
                  <a:srgbClr val="FF0000"/>
                </a:solidFill>
                <a:effectLst>
                  <a:outerShdw blurRad="38100" dist="38100" dir="2700000" algn="tl">
                    <a:srgbClr val="000000">
                      <a:alpha val="43137"/>
                    </a:srgbClr>
                  </a:outerShdw>
                </a:effectLst>
              </a:rPr>
              <a:t>Contesto e processi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POF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Programma annuale e Relazione del DS al P.A.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Rapporto di autovalutazione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Fascicolo scuola in chiaro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Questionario scuola </a:t>
            </a:r>
          </a:p>
          <a:p>
            <a:pPr marL="342900" indent="-342900">
              <a:lnSpc>
                <a:spcPct val="150000"/>
              </a:lnSpc>
              <a:buFont typeface="Wingdings" panose="05000000000000000000" pitchFamily="2" charset="2"/>
              <a:buChar char="q"/>
            </a:pPr>
            <a:r>
              <a:rPr lang="it-IT" sz="2200" b="1" dirty="0" smtClean="0">
                <a:solidFill>
                  <a:schemeClr val="tx1"/>
                </a:solidFill>
                <a:effectLst>
                  <a:outerShdw blurRad="38100" dist="38100" dir="2700000" algn="tl">
                    <a:srgbClr val="000000">
                      <a:alpha val="43137"/>
                    </a:srgbClr>
                  </a:outerShdw>
                </a:effectLst>
              </a:rPr>
              <a:t>Questionari  </a:t>
            </a:r>
            <a:r>
              <a:rPr lang="it-IT" sz="2200" b="1" dirty="0" err="1" smtClean="0">
                <a:solidFill>
                  <a:schemeClr val="tx1"/>
                </a:solidFill>
                <a:effectLst>
                  <a:outerShdw blurRad="38100" dist="38100" dir="2700000" algn="tl">
                    <a:srgbClr val="000000">
                      <a:alpha val="43137"/>
                    </a:srgbClr>
                  </a:outerShdw>
                </a:effectLst>
              </a:rPr>
              <a:t>ins</a:t>
            </a:r>
            <a:r>
              <a:rPr lang="it-IT" sz="2200" b="1" dirty="0" smtClean="0">
                <a:solidFill>
                  <a:schemeClr val="tx1"/>
                </a:solidFill>
                <a:effectLst>
                  <a:outerShdw blurRad="38100" dist="38100" dir="2700000" algn="tl">
                    <a:srgbClr val="000000">
                      <a:alpha val="43137"/>
                    </a:srgbClr>
                  </a:outerShdw>
                </a:effectLst>
              </a:rPr>
              <a:t>. </a:t>
            </a:r>
            <a:r>
              <a:rPr lang="it-IT" sz="2200" b="1" dirty="0" err="1" smtClean="0">
                <a:solidFill>
                  <a:schemeClr val="tx1"/>
                </a:solidFill>
                <a:effectLst>
                  <a:outerShdw blurRad="38100" dist="38100" dir="2700000" algn="tl">
                    <a:srgbClr val="000000">
                      <a:alpha val="43137"/>
                    </a:srgbClr>
                  </a:outerShdw>
                </a:effectLst>
              </a:rPr>
              <a:t>stud</a:t>
            </a:r>
            <a:r>
              <a:rPr lang="it-IT" sz="2200" b="1" dirty="0" smtClean="0">
                <a:solidFill>
                  <a:schemeClr val="tx1"/>
                </a:solidFill>
                <a:effectLst>
                  <a:outerShdw blurRad="38100" dist="38100" dir="2700000" algn="tl">
                    <a:srgbClr val="000000">
                      <a:alpha val="43137"/>
                    </a:srgbClr>
                  </a:outerShdw>
                </a:effectLst>
              </a:rPr>
              <a:t>. gen</a:t>
            </a:r>
            <a:r>
              <a:rPr lang="it-IT" sz="2400" b="1" dirty="0" smtClean="0">
                <a:solidFill>
                  <a:schemeClr val="tx1"/>
                </a:solidFill>
                <a:effectLst>
                  <a:outerShdw blurRad="38100" dist="38100" dir="2700000" algn="tl">
                    <a:srgbClr val="000000">
                      <a:alpha val="43137"/>
                    </a:srgbClr>
                  </a:outerShdw>
                </a:effectLst>
              </a:rPr>
              <a:t>. </a:t>
            </a:r>
            <a:endParaRPr lang="it-IT" sz="2400" b="1" dirty="0">
              <a:solidFill>
                <a:schemeClr val="tx1"/>
              </a:solidFill>
              <a:effectLst>
                <a:outerShdw blurRad="38100" dist="38100" dir="2700000" algn="tl">
                  <a:srgbClr val="000000">
                    <a:alpha val="43137"/>
                  </a:srgbClr>
                </a:outerShdw>
              </a:effectLst>
            </a:endParaRPr>
          </a:p>
        </p:txBody>
      </p:sp>
      <p:sp>
        <p:nvSpPr>
          <p:cNvPr id="3" name="Rettangolo arrotondato 2"/>
          <p:cNvSpPr/>
          <p:nvPr/>
        </p:nvSpPr>
        <p:spPr>
          <a:xfrm>
            <a:off x="6465195" y="1344301"/>
            <a:ext cx="4572000" cy="501295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4000" dirty="0" smtClean="0">
                <a:solidFill>
                  <a:srgbClr val="FF0000"/>
                </a:solidFill>
                <a:effectLst>
                  <a:outerShdw blurRad="38100" dist="38100" dir="2700000" algn="tl">
                    <a:srgbClr val="000000">
                      <a:alpha val="43137"/>
                    </a:srgbClr>
                  </a:outerShdw>
                </a:effectLst>
              </a:rPr>
              <a:t>Risultati </a:t>
            </a:r>
          </a:p>
          <a:p>
            <a:endParaRPr lang="it-IT" sz="4000" dirty="0">
              <a:solidFill>
                <a:srgbClr val="FF0000"/>
              </a:solidFill>
              <a:effectLst>
                <a:outerShdw blurRad="38100" dist="38100" dir="2700000" algn="tl">
                  <a:srgbClr val="000000">
                    <a:alpha val="43137"/>
                  </a:srgbClr>
                </a:outerShdw>
              </a:effectLst>
            </a:endParaRPr>
          </a:p>
          <a:p>
            <a:endParaRPr lang="it-IT" dirty="0">
              <a:solidFill>
                <a:srgbClr val="FF0000"/>
              </a:solidFill>
              <a:effectLst>
                <a:outerShdw blurRad="38100" dist="38100" dir="2700000" algn="tl">
                  <a:srgbClr val="000000">
                    <a:alpha val="43137"/>
                  </a:srgbClr>
                </a:outerShdw>
              </a:effectLst>
            </a:endParaRPr>
          </a:p>
          <a:p>
            <a:pPr marL="285750" indent="-285750">
              <a:buFont typeface="Wingdings" panose="05000000000000000000" pitchFamily="2" charset="2"/>
              <a:buChar char="q"/>
            </a:pPr>
            <a:r>
              <a:rPr lang="it-IT" sz="2800" b="1" dirty="0">
                <a:solidFill>
                  <a:schemeClr val="tx1"/>
                </a:solidFill>
                <a:effectLst>
                  <a:outerShdw blurRad="38100" dist="38100" dir="2700000" algn="tl">
                    <a:srgbClr val="000000">
                      <a:alpha val="43137"/>
                    </a:srgbClr>
                  </a:outerShdw>
                </a:effectLst>
              </a:rPr>
              <a:t>Prove INVALSI </a:t>
            </a:r>
            <a:endParaRPr lang="it-IT" sz="2800" b="1" dirty="0" smtClean="0">
              <a:solidFill>
                <a:schemeClr val="tx1"/>
              </a:solidFill>
              <a:effectLst>
                <a:outerShdw blurRad="38100" dist="38100" dir="2700000" algn="tl">
                  <a:srgbClr val="000000">
                    <a:alpha val="43137"/>
                  </a:srgbClr>
                </a:outerShdw>
              </a:effectLst>
            </a:endParaRPr>
          </a:p>
          <a:p>
            <a:pPr marL="285750" indent="-285750">
              <a:buFont typeface="Wingdings" panose="05000000000000000000" pitchFamily="2" charset="2"/>
              <a:buChar char="q"/>
            </a:pPr>
            <a:endParaRPr lang="it-IT" sz="2800" b="1" dirty="0" smtClean="0">
              <a:solidFill>
                <a:schemeClr val="tx1"/>
              </a:solidFill>
              <a:effectLst>
                <a:outerShdw blurRad="38100" dist="38100" dir="2700000" algn="tl">
                  <a:srgbClr val="000000">
                    <a:alpha val="43137"/>
                  </a:srgbClr>
                </a:outerShdw>
              </a:effectLst>
            </a:endParaRPr>
          </a:p>
          <a:p>
            <a:pPr marL="285750" indent="-285750">
              <a:buFont typeface="Wingdings" panose="05000000000000000000" pitchFamily="2" charset="2"/>
              <a:buChar char="q"/>
            </a:pPr>
            <a:r>
              <a:rPr lang="it-IT" sz="2800" b="1" dirty="0" smtClean="0">
                <a:solidFill>
                  <a:schemeClr val="tx1"/>
                </a:solidFill>
                <a:effectLst>
                  <a:outerShdw blurRad="38100" dist="38100" dir="2700000" algn="tl">
                    <a:srgbClr val="000000">
                      <a:alpha val="43137"/>
                    </a:srgbClr>
                  </a:outerShdw>
                </a:effectLst>
              </a:rPr>
              <a:t>Fascicolo </a:t>
            </a:r>
            <a:r>
              <a:rPr lang="it-IT" sz="2800" b="1" dirty="0">
                <a:solidFill>
                  <a:schemeClr val="tx1"/>
                </a:solidFill>
                <a:effectLst>
                  <a:outerShdw blurRad="38100" dist="38100" dir="2700000" algn="tl">
                    <a:srgbClr val="000000">
                      <a:alpha val="43137"/>
                    </a:srgbClr>
                  </a:outerShdw>
                </a:effectLst>
              </a:rPr>
              <a:t>Scuola in Chiaro </a:t>
            </a:r>
          </a:p>
          <a:p>
            <a:pPr marL="285750" indent="-285750">
              <a:buFont typeface="Wingdings" panose="05000000000000000000" pitchFamily="2" charset="2"/>
              <a:buChar char="q"/>
            </a:pPr>
            <a:endParaRPr lang="it-IT" sz="2800" b="1" dirty="0" smtClean="0">
              <a:solidFill>
                <a:schemeClr val="tx1"/>
              </a:solidFill>
              <a:effectLst>
                <a:outerShdw blurRad="38100" dist="38100" dir="2700000" algn="tl">
                  <a:srgbClr val="000000">
                    <a:alpha val="43137"/>
                  </a:srgbClr>
                </a:outerShdw>
              </a:effectLst>
            </a:endParaRPr>
          </a:p>
          <a:p>
            <a:pPr marL="285750" indent="-285750">
              <a:buFont typeface="Wingdings" panose="05000000000000000000" pitchFamily="2" charset="2"/>
              <a:buChar char="q"/>
            </a:pPr>
            <a:r>
              <a:rPr lang="it-IT" sz="2800" b="1" dirty="0" smtClean="0">
                <a:solidFill>
                  <a:schemeClr val="tx1"/>
                </a:solidFill>
                <a:effectLst>
                  <a:outerShdw blurRad="38100" dist="38100" dir="2700000" algn="tl">
                    <a:srgbClr val="000000">
                      <a:alpha val="43137"/>
                    </a:srgbClr>
                  </a:outerShdw>
                </a:effectLst>
              </a:rPr>
              <a:t>Rapporto </a:t>
            </a:r>
            <a:r>
              <a:rPr lang="it-IT" sz="2800" b="1" dirty="0">
                <a:solidFill>
                  <a:schemeClr val="tx1"/>
                </a:solidFill>
                <a:effectLst>
                  <a:outerShdw blurRad="38100" dist="38100" dir="2700000" algn="tl">
                    <a:srgbClr val="000000">
                      <a:alpha val="43137"/>
                    </a:srgbClr>
                  </a:outerShdw>
                </a:effectLst>
              </a:rPr>
              <a:t>di autovalutazione </a:t>
            </a:r>
            <a:endParaRPr lang="it-IT" sz="2800" b="1" dirty="0" smtClean="0">
              <a:solidFill>
                <a:schemeClr val="tx1"/>
              </a:solidFill>
              <a:effectLst>
                <a:outerShdw blurRad="38100" dist="38100" dir="2700000" algn="tl">
                  <a:srgbClr val="000000">
                    <a:alpha val="43137"/>
                  </a:srgbClr>
                </a:outerShdw>
              </a:effectLst>
            </a:endParaRPr>
          </a:p>
          <a:p>
            <a:pPr marL="285750" indent="-285750">
              <a:buFont typeface="Wingdings" panose="05000000000000000000" pitchFamily="2" charset="2"/>
              <a:buChar char="q"/>
            </a:pPr>
            <a:endParaRPr lang="it-IT"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128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964223" y="0"/>
            <a:ext cx="9980682" cy="1096962"/>
          </a:xfrm>
        </p:spPr>
        <p:txBody>
          <a:bodyPr rtlCol="0">
            <a:normAutofit/>
          </a:bodyPr>
          <a:lstStyle/>
          <a:p>
            <a:r>
              <a:rPr lang="it-IT" sz="4400" dirty="0" smtClean="0">
                <a:latin typeface="Tw Cen MT" panose="020B0602020104020603" pitchFamily="34" charset="0"/>
              </a:rPr>
              <a:t>Prima della visita</a:t>
            </a:r>
            <a:endParaRPr lang="en-US" sz="44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117600" y="1582057"/>
            <a:ext cx="9740900" cy="4561568"/>
          </a:xfrm>
        </p:spPr>
        <p:txBody>
          <a:bodyPr rtlCol="0">
            <a:normAutofit fontScale="70000" lnSpcReduction="20000"/>
          </a:bodyPr>
          <a:lstStyle/>
          <a:p>
            <a:pPr marL="0" indent="0" rtl="0">
              <a:buNone/>
            </a:pPr>
            <a:r>
              <a:rPr lang="it" sz="5200" dirty="0" smtClean="0">
                <a:solidFill>
                  <a:srgbClr val="00B050"/>
                </a:solidFill>
                <a:effectLst>
                  <a:outerShdw blurRad="38100" dist="38100" dir="2700000" algn="tl">
                    <a:srgbClr val="000000">
                      <a:alpha val="43137"/>
                    </a:srgbClr>
                  </a:outerShdw>
                </a:effectLst>
                <a:latin typeface="Tw Cen MT" panose="020B0602020104020603" pitchFamily="34" charset="0"/>
              </a:rPr>
              <a:t>I documenti offrono una prima descrizione della scuola che andrà approfondita con la visita a scuola. </a:t>
            </a:r>
          </a:p>
          <a:p>
            <a:pPr marL="0" indent="0" rtl="0">
              <a:buNone/>
            </a:pPr>
            <a:r>
              <a:rPr lang="it" sz="5200" dirty="0" smtClean="0">
                <a:solidFill>
                  <a:srgbClr val="FF0000"/>
                </a:solidFill>
                <a:effectLst>
                  <a:outerShdw blurRad="38100" dist="38100" dir="2700000" algn="tl">
                    <a:srgbClr val="000000">
                      <a:alpha val="43137"/>
                    </a:srgbClr>
                  </a:outerShdw>
                </a:effectLst>
                <a:latin typeface="Tw Cen MT" panose="020B0602020104020603" pitchFamily="34" charset="0"/>
              </a:rPr>
              <a:t>La griglia di lettura dei dati è uno strumento orientativo su cui registrare le informazioni </a:t>
            </a:r>
            <a:r>
              <a:rPr lang="it" sz="5200" i="1" dirty="0" smtClean="0">
                <a:solidFill>
                  <a:srgbClr val="FF0000"/>
                </a:solidFill>
                <a:effectLst>
                  <a:outerShdw blurRad="38100" dist="38100" dir="2700000" algn="tl">
                    <a:srgbClr val="000000">
                      <a:alpha val="43137"/>
                    </a:srgbClr>
                  </a:outerShdw>
                </a:effectLst>
                <a:latin typeface="Tw Cen MT" panose="020B0602020104020603" pitchFamily="34" charset="0"/>
              </a:rPr>
              <a:t>salienti e i punti di attenzione </a:t>
            </a:r>
            <a:r>
              <a:rPr lang="it" sz="5200" dirty="0" smtClean="0">
                <a:solidFill>
                  <a:srgbClr val="FF0000"/>
                </a:solidFill>
                <a:effectLst>
                  <a:outerShdw blurRad="38100" dist="38100" dir="2700000" algn="tl">
                    <a:srgbClr val="000000">
                      <a:alpha val="43137"/>
                    </a:srgbClr>
                  </a:outerShdw>
                </a:effectLst>
                <a:latin typeface="Tw Cen MT" panose="020B0602020104020603" pitchFamily="34" charset="0"/>
              </a:rPr>
              <a:t>da integrare con le evidenze emerse durante la visita.</a:t>
            </a:r>
          </a:p>
          <a:p>
            <a:pPr marL="0" indent="0" rtl="0">
              <a:buNone/>
            </a:pPr>
            <a:r>
              <a:rPr lang="it" sz="5200" dirty="0" smtClean="0">
                <a:solidFill>
                  <a:srgbClr val="FF0000"/>
                </a:solidFill>
                <a:effectLst>
                  <a:outerShdw blurRad="38100" dist="38100" dir="2700000" algn="tl">
                    <a:srgbClr val="000000">
                      <a:alpha val="43137"/>
                    </a:srgbClr>
                  </a:outerShdw>
                </a:effectLst>
                <a:latin typeface="Tw Cen MT" panose="020B0602020104020603" pitchFamily="34" charset="0"/>
              </a:rPr>
              <a:t>La griglia consente inoltre la possibilità di un confronto tra i valutatori sulla base di evidenze e dati di osservazione comuni</a:t>
            </a:r>
          </a:p>
          <a:p>
            <a:pPr marL="914400" lvl="2" indent="0">
              <a:buNone/>
            </a:pPr>
            <a:endParaRPr lang="it" sz="3200" dirty="0">
              <a:solidFill>
                <a:srgbClr val="00B050"/>
              </a:solidFill>
              <a:effectLst>
                <a:outerShdw blurRad="38100" dist="38100" dir="2700000" algn="tl">
                  <a:srgbClr val="000000">
                    <a:alpha val="43137"/>
                  </a:srgbClr>
                </a:outerShdw>
              </a:effectLst>
            </a:endParaRPr>
          </a:p>
          <a:p>
            <a:pPr rtl="0"/>
            <a:endParaRPr lang="it" dirty="0" smtClean="0">
              <a:solidFill>
                <a:srgbClr val="FF0000"/>
              </a:solidFill>
              <a:effectLst>
                <a:outerShdw blurRad="38100" dist="38100" dir="2700000" algn="tl">
                  <a:srgbClr val="000000">
                    <a:alpha val="43137"/>
                  </a:srgbClr>
                </a:outerShdw>
              </a:effectLst>
            </a:endParaRPr>
          </a:p>
          <a:p>
            <a:pPr marL="0" indent="0" rtl="0">
              <a:buNone/>
            </a:pPr>
            <a:endParaRPr lang="it" dirty="0">
              <a:solidFill>
                <a:srgbClr val="FF0000"/>
              </a:solidFill>
              <a:effectLst>
                <a:outerShdw blurRad="38100" dist="38100" dir="2700000" algn="tl">
                  <a:srgbClr val="000000">
                    <a:alpha val="43137"/>
                  </a:srgbClr>
                </a:outerShdw>
              </a:effectLst>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21</a:t>
            </a:fld>
            <a:endParaRPr lang="it-IT" noProof="0" dirty="0"/>
          </a:p>
        </p:txBody>
      </p:sp>
    </p:spTree>
    <p:extLst>
      <p:ext uri="{BB962C8B-B14F-4D97-AF65-F5344CB8AC3E}">
        <p14:creationId xmlns:p14="http://schemas.microsoft.com/office/powerpoint/2010/main" val="2058860062"/>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964223" y="0"/>
            <a:ext cx="9980682" cy="1096962"/>
          </a:xfrm>
        </p:spPr>
        <p:txBody>
          <a:bodyPr rtlCol="0">
            <a:normAutofit/>
          </a:bodyPr>
          <a:lstStyle/>
          <a:p>
            <a:r>
              <a:rPr lang="it-IT" sz="4400" dirty="0" smtClean="0">
                <a:latin typeface="Tw Cen MT" panose="020B0602020104020603" pitchFamily="34" charset="0"/>
              </a:rPr>
              <a:t>Prima della visita</a:t>
            </a:r>
            <a:endParaRPr lang="en-US" sz="4400" dirty="0">
              <a:solidFill>
                <a:srgbClr val="002060"/>
              </a:solidFill>
              <a:latin typeface="Tw Cen MT" panose="020B0602020104020603" pitchFamily="34" charset="0"/>
            </a:endParaRPr>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22</a:t>
            </a:fld>
            <a:endParaRPr lang="it-IT" noProof="0" dirty="0"/>
          </a:p>
        </p:txBody>
      </p:sp>
      <p:sp>
        <p:nvSpPr>
          <p:cNvPr id="4" name="Rettangolo arrotondato 3"/>
          <p:cNvSpPr/>
          <p:nvPr/>
        </p:nvSpPr>
        <p:spPr>
          <a:xfrm>
            <a:off x="1088572" y="1390651"/>
            <a:ext cx="3715658" cy="571500"/>
          </a:xfrm>
          <a:prstGeom prst="roundRect">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it-IT" sz="4000" dirty="0" smtClean="0">
                <a:latin typeface="Tw Cen MT" panose="020B0602020104020603" pitchFamily="34" charset="0"/>
              </a:rPr>
              <a:t>CONTESTO</a:t>
            </a:r>
            <a:endParaRPr lang="it-IT" sz="4000" dirty="0">
              <a:latin typeface="Tw Cen MT" panose="020B0602020104020603" pitchFamily="34" charset="0"/>
            </a:endParaRPr>
          </a:p>
        </p:txBody>
      </p:sp>
      <p:sp>
        <p:nvSpPr>
          <p:cNvPr id="5" name="Rettangolo arrotondato 4"/>
          <p:cNvSpPr/>
          <p:nvPr/>
        </p:nvSpPr>
        <p:spPr>
          <a:xfrm>
            <a:off x="1294410" y="2540000"/>
            <a:ext cx="4263242" cy="384628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Background </a:t>
            </a:r>
            <a:r>
              <a:rPr lang="it" sz="2000" b="1" dirty="0" smtClean="0">
                <a:solidFill>
                  <a:srgbClr val="00B050"/>
                </a:solidFill>
                <a:latin typeface="Tw Cen MT" panose="020B0602020104020603" pitchFamily="34" charset="0"/>
              </a:rPr>
              <a:t>familiare degli </a:t>
            </a:r>
            <a:r>
              <a:rPr lang="it" sz="2000" b="1" dirty="0">
                <a:solidFill>
                  <a:srgbClr val="00B050"/>
                </a:solidFill>
                <a:latin typeface="Tw Cen MT" panose="020B0602020104020603" pitchFamily="34" charset="0"/>
              </a:rPr>
              <a:t>studenti</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Distribuzione degli studenti in ingresso per votazione </a:t>
            </a:r>
            <a:r>
              <a:rPr lang="it" sz="2000" b="1" dirty="0" smtClean="0">
                <a:solidFill>
                  <a:srgbClr val="00B050"/>
                </a:solidFill>
                <a:latin typeface="Tw Cen MT" panose="020B0602020104020603" pitchFamily="34" charset="0"/>
              </a:rPr>
              <a:t>ottenuta </a:t>
            </a:r>
            <a:r>
              <a:rPr lang="it" sz="2000" b="1" dirty="0">
                <a:solidFill>
                  <a:srgbClr val="00B050"/>
                </a:solidFill>
                <a:latin typeface="Tw Cen MT" panose="020B0602020104020603" pitchFamily="34" charset="0"/>
              </a:rPr>
              <a:t>al termine della sec. I grado</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Insegnanti con contratti a tempo indeterminato</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Tipo di incarico, anni di esperienza e stabilità del DS</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Personale docente con contratto a T.I. per fasce di </a:t>
            </a:r>
            <a:r>
              <a:rPr lang="it" sz="2000" b="1" dirty="0" smtClean="0">
                <a:solidFill>
                  <a:srgbClr val="00B050"/>
                </a:solidFill>
                <a:latin typeface="Tw Cen MT" panose="020B0602020104020603" pitchFamily="34" charset="0"/>
              </a:rPr>
              <a:t>età</a:t>
            </a:r>
            <a:endParaRPr lang="it" sz="2000" b="1" dirty="0">
              <a:solidFill>
                <a:srgbClr val="00B050"/>
              </a:solidFill>
              <a:latin typeface="Tw Cen MT" panose="020B0602020104020603" pitchFamily="34" charset="0"/>
            </a:endParaRPr>
          </a:p>
        </p:txBody>
      </p:sp>
      <p:sp>
        <p:nvSpPr>
          <p:cNvPr id="8" name="Rettangolo arrotondato 7"/>
          <p:cNvSpPr/>
          <p:nvPr/>
        </p:nvSpPr>
        <p:spPr>
          <a:xfrm>
            <a:off x="6018810" y="2540000"/>
            <a:ext cx="4263242" cy="384628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2060"/>
              </a:buClr>
              <a:buFont typeface="Wingdings" panose="05000000000000000000" pitchFamily="2" charset="2"/>
              <a:buChar char="q"/>
            </a:pPr>
            <a:r>
              <a:rPr lang="it" sz="2000" b="1" dirty="0" smtClean="0">
                <a:solidFill>
                  <a:srgbClr val="00B050"/>
                </a:solidFill>
                <a:latin typeface="Tw Cen MT" panose="020B0602020104020603" pitchFamily="34" charset="0"/>
              </a:rPr>
              <a:t>Età </a:t>
            </a:r>
            <a:r>
              <a:rPr lang="it" sz="2000" b="1" dirty="0">
                <a:solidFill>
                  <a:srgbClr val="00B050"/>
                </a:solidFill>
                <a:latin typeface="Tw Cen MT" panose="020B0602020104020603" pitchFamily="34" charset="0"/>
              </a:rPr>
              <a:t>mediana del personale docente a T.I.</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Titoli in possesso del personale docente</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Docenti che hanno presentato domanda volontaria di trsferimento, docenti </a:t>
            </a:r>
            <a:r>
              <a:rPr lang="it" sz="2000" b="1" dirty="0" smtClean="0">
                <a:solidFill>
                  <a:srgbClr val="00B050"/>
                </a:solidFill>
                <a:latin typeface="Tw Cen MT" panose="020B0602020104020603" pitchFamily="34" charset="0"/>
              </a:rPr>
              <a:t>trasferiti</a:t>
            </a:r>
            <a:r>
              <a:rPr lang="it" sz="2000" b="1" dirty="0">
                <a:solidFill>
                  <a:srgbClr val="00B050"/>
                </a:solidFill>
                <a:latin typeface="Tw Cen MT" panose="020B0602020104020603" pitchFamily="34" charset="0"/>
              </a:rPr>
              <a:t>, pensionamenti</a:t>
            </a:r>
          </a:p>
          <a:p>
            <a:pPr marL="285750" indent="-285750">
              <a:buClr>
                <a:srgbClr val="002060"/>
              </a:buClr>
              <a:buFont typeface="Wingdings" panose="05000000000000000000" pitchFamily="2" charset="2"/>
              <a:buChar char="q"/>
            </a:pPr>
            <a:r>
              <a:rPr lang="it" sz="2000" b="1" dirty="0">
                <a:solidFill>
                  <a:srgbClr val="00B050"/>
                </a:solidFill>
                <a:latin typeface="Tw Cen MT" panose="020B0602020104020603" pitchFamily="34" charset="0"/>
              </a:rPr>
              <a:t>Numero giorni di assenza pro-capite medio </a:t>
            </a:r>
            <a:r>
              <a:rPr lang="it" sz="2000" b="1" dirty="0" smtClean="0">
                <a:solidFill>
                  <a:srgbClr val="00B050"/>
                </a:solidFill>
                <a:latin typeface="Tw Cen MT" panose="020B0602020104020603" pitchFamily="34" charset="0"/>
              </a:rPr>
              <a:t>annuo</a:t>
            </a:r>
          </a:p>
          <a:p>
            <a:pPr marL="285750" indent="-285750">
              <a:buClr>
                <a:srgbClr val="002060"/>
              </a:buClr>
              <a:buFont typeface="Wingdings" panose="05000000000000000000" pitchFamily="2" charset="2"/>
              <a:buChar char="q"/>
            </a:pPr>
            <a:r>
              <a:rPr lang="it" sz="2000" b="1" dirty="0" smtClean="0">
                <a:solidFill>
                  <a:srgbClr val="00B050"/>
                </a:solidFill>
                <a:latin typeface="Tw Cen MT" panose="020B0602020104020603" pitchFamily="34" charset="0"/>
              </a:rPr>
              <a:t>Presenza ed utilizzo di voci di finanziamento diverse</a:t>
            </a:r>
            <a:endParaRPr lang="it" sz="2000" b="1" dirty="0">
              <a:solidFill>
                <a:srgbClr val="00B050"/>
              </a:solidFill>
              <a:latin typeface="Tw Cen MT" panose="020B0602020104020603" pitchFamily="34" charset="0"/>
            </a:endParaRPr>
          </a:p>
        </p:txBody>
      </p:sp>
      <p:sp>
        <p:nvSpPr>
          <p:cNvPr id="6" name="Segnaposto contenuto 5"/>
          <p:cNvSpPr>
            <a:spLocks noGrp="1"/>
          </p:cNvSpPr>
          <p:nvPr>
            <p:ph idx="1"/>
          </p:nvPr>
        </p:nvSpPr>
        <p:spPr>
          <a:xfrm>
            <a:off x="1104900" y="1248229"/>
            <a:ext cx="9982200" cy="5609771"/>
          </a:xfrm>
        </p:spPr>
        <p:txBody>
          <a:bodyPr/>
          <a:lstStyle/>
          <a:p>
            <a:endParaRPr lang="it-IT" dirty="0" smtClean="0"/>
          </a:p>
          <a:p>
            <a:pPr marL="0" indent="0">
              <a:buNone/>
            </a:pPr>
            <a:r>
              <a:rPr lang="it-IT" dirty="0" smtClean="0"/>
              <a:t>i</a:t>
            </a:r>
          </a:p>
        </p:txBody>
      </p:sp>
      <p:sp>
        <p:nvSpPr>
          <p:cNvPr id="7" name="Rettangolo arrotondato 6"/>
          <p:cNvSpPr/>
          <p:nvPr/>
        </p:nvSpPr>
        <p:spPr>
          <a:xfrm>
            <a:off x="5156617" y="1392524"/>
            <a:ext cx="5546360" cy="100590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rPr>
              <a:t>L’analisi del contesto aiuta a collocare le valutazioni espresse alla luce delle specificità locali</a:t>
            </a:r>
          </a:p>
        </p:txBody>
      </p:sp>
    </p:spTree>
    <p:extLst>
      <p:ext uri="{BB962C8B-B14F-4D97-AF65-F5344CB8AC3E}">
        <p14:creationId xmlns:p14="http://schemas.microsoft.com/office/powerpoint/2010/main" val="2513732498"/>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104900" y="1378039"/>
            <a:ext cx="9982200" cy="4794161"/>
          </a:xfrm>
        </p:spPr>
        <p:txBody>
          <a:bodyPr rtlCol="0">
            <a:normAutofit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266700" lvl="2" indent="0">
              <a:buNone/>
            </a:pPr>
            <a:r>
              <a:rPr lang="it" sz="1800" dirty="0" smtClean="0">
                <a:solidFill>
                  <a:srgbClr val="00B050"/>
                </a:solidFill>
                <a:effectLst>
                  <a:outerShdw blurRad="38100" dist="38100" dir="2700000" algn="tl">
                    <a:srgbClr val="000000">
                      <a:alpha val="43137"/>
                    </a:srgbClr>
                  </a:outerShdw>
                </a:effectLst>
              </a:rPr>
              <a:t>SELEZIONE </a:t>
            </a:r>
            <a:r>
              <a:rPr lang="it" sz="1800" dirty="0">
                <a:solidFill>
                  <a:srgbClr val="00B050"/>
                </a:solidFill>
                <a:effectLst>
                  <a:outerShdw blurRad="38100" dist="38100" dir="2700000" algn="tl">
                    <a:srgbClr val="000000">
                      <a:alpha val="43137"/>
                    </a:srgbClr>
                  </a:outerShdw>
                </a:effectLst>
              </a:rPr>
              <a:t>DEI SAPERI, SCELTE CURRICULARI E OFFERTA FORMATIVA</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03288" lvl="2" indent="-547688">
              <a:buFont typeface="Wingdings" panose="05000000000000000000" pitchFamily="2" charset="2"/>
              <a:buChar char="v"/>
            </a:pPr>
            <a:r>
              <a:rPr lang="it" sz="2400" b="1" dirty="0" smtClean="0">
                <a:solidFill>
                  <a:srgbClr val="00B050"/>
                </a:solidFill>
              </a:rPr>
              <a:t>Individuazione del curriculo fondamentale a livello di istituto e capacità di rispondere alle attese educative e formative provenienti dalla comunità di appartenenza.</a:t>
            </a:r>
          </a:p>
          <a:p>
            <a:pPr marL="355600" lvl="2" indent="0">
              <a:buNone/>
            </a:pPr>
            <a:endParaRPr lang="it" sz="2400" b="1" dirty="0" smtClean="0">
              <a:solidFill>
                <a:srgbClr val="00B050"/>
              </a:solidFill>
            </a:endParaRPr>
          </a:p>
          <a:p>
            <a:pPr marL="903288" lvl="2" indent="-547688">
              <a:buFont typeface="Wingdings" panose="05000000000000000000" pitchFamily="2" charset="2"/>
              <a:buChar char="v"/>
            </a:pPr>
            <a:r>
              <a:rPr lang="it" sz="2400" b="1" dirty="0" smtClean="0">
                <a:solidFill>
                  <a:srgbClr val="00B050"/>
                </a:solidFill>
              </a:rPr>
              <a:t>Definizione di obiettivi e traguardi di apprendimento per le varie classi e per anni di corso.</a:t>
            </a:r>
          </a:p>
          <a:p>
            <a:pPr marL="355600" lvl="2" indent="0">
              <a:buNone/>
            </a:pPr>
            <a:endParaRPr lang="it" sz="2400" b="1" dirty="0" smtClean="0">
              <a:solidFill>
                <a:srgbClr val="00B050"/>
              </a:solidFill>
            </a:endParaRPr>
          </a:p>
          <a:p>
            <a:pPr marL="903288" lvl="2" indent="-547688">
              <a:buFont typeface="Wingdings" panose="05000000000000000000" pitchFamily="2" charset="2"/>
              <a:buChar char="v"/>
            </a:pPr>
            <a:r>
              <a:rPr lang="it" sz="2400" b="1" dirty="0" smtClean="0">
                <a:solidFill>
                  <a:srgbClr val="00B050"/>
                </a:solidFill>
              </a:rPr>
              <a:t>Attività opzionali ed elettive che arricchiscono l’offerta curriculare</a:t>
            </a:r>
            <a:endParaRPr lang="it" sz="2400" b="1" dirty="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23</a:t>
            </a:fld>
            <a:endParaRPr lang="it-IT" noProof="0" dirty="0"/>
          </a:p>
        </p:txBody>
      </p:sp>
      <p:sp>
        <p:nvSpPr>
          <p:cNvPr id="8" name="Rettangolo arrotondato 7"/>
          <p:cNvSpPr/>
          <p:nvPr/>
        </p:nvSpPr>
        <p:spPr>
          <a:xfrm>
            <a:off x="1242521" y="1542773"/>
            <a:ext cx="9933479" cy="862885"/>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it" sz="3200" dirty="0">
                <a:solidFill>
                  <a:srgbClr val="FF0000"/>
                </a:solidFill>
                <a:effectLst>
                  <a:outerShdw blurRad="38100" dist="38100" dir="2700000" algn="tl">
                    <a:srgbClr val="000000">
                      <a:alpha val="43137"/>
                    </a:srgbClr>
                  </a:outerShdw>
                </a:effectLst>
              </a:rPr>
              <a:t>PROCESSI - </a:t>
            </a:r>
            <a:r>
              <a:rPr lang="it" sz="3200" dirty="0">
                <a:solidFill>
                  <a:srgbClr val="0070C0"/>
                </a:solidFill>
                <a:effectLst>
                  <a:outerShdw blurRad="38100" dist="38100" dir="2700000" algn="tl">
                    <a:srgbClr val="000000">
                      <a:alpha val="43137"/>
                    </a:srgbClr>
                  </a:outerShdw>
                </a:effectLst>
              </a:rPr>
              <a:t>PRATICHE EDUCATIVE E DIDATTICHE</a:t>
            </a:r>
          </a:p>
          <a:p>
            <a:endParaRPr lang="it" sz="2400" dirty="0">
              <a:solidFill>
                <a:srgbClr val="0070C0"/>
              </a:solidFill>
              <a:effectLst>
                <a:outerShdw blurRad="38100" dist="38100" dir="2700000" algn="tl">
                  <a:srgbClr val="000000">
                    <a:alpha val="43137"/>
                  </a:srgbClr>
                </a:outerShdw>
              </a:effectLst>
            </a:endParaRPr>
          </a:p>
        </p:txBody>
      </p:sp>
      <p:sp>
        <p:nvSpPr>
          <p:cNvPr id="6" name="Rettangolo arrotondato 5"/>
          <p:cNvSpPr/>
          <p:nvPr/>
        </p:nvSpPr>
        <p:spPr>
          <a:xfrm>
            <a:off x="1242521" y="2405658"/>
            <a:ext cx="7931487" cy="531075"/>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1717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96782" y="1301253"/>
            <a:ext cx="9982200" cy="4794161"/>
          </a:xfrm>
          <a:solidFill>
            <a:srgbClr val="FEF6DA"/>
          </a:solidFill>
        </p:spPr>
        <p:txBody>
          <a:bodyPr rtlCol="0">
            <a:normAutofit lnSpcReduction="10000"/>
          </a:bodyPr>
          <a:lstStyle/>
          <a:p>
            <a:pPr marL="266700" lvl="2" indent="0">
              <a:buNone/>
            </a:pPr>
            <a:r>
              <a:rPr lang="it" sz="3200" dirty="0" smtClean="0">
                <a:solidFill>
                  <a:srgbClr val="00B050"/>
                </a:solidFill>
                <a:effectLst>
                  <a:outerShdw blurRad="38100" dist="38100" dir="2700000" algn="tl">
                    <a:srgbClr val="000000">
                      <a:alpha val="43137"/>
                    </a:srgbClr>
                  </a:outerShdw>
                </a:effectLst>
                <a:latin typeface="Tw Cen MT" panose="020B0602020104020603" pitchFamily="34" charset="0"/>
              </a:rPr>
              <a:t>Curricolo</a:t>
            </a:r>
            <a:endParaRPr lang="it" sz="3200" dirty="0">
              <a:solidFill>
                <a:srgbClr val="00B050"/>
              </a:solidFill>
              <a:effectLst>
                <a:outerShdw blurRad="38100" dist="38100" dir="2700000" algn="tl">
                  <a:srgbClr val="000000">
                    <a:alpha val="43137"/>
                  </a:srgbClr>
                </a:outerShdw>
              </a:effectLst>
              <a:latin typeface="Tw Cen MT" panose="020B0602020104020603" pitchFamily="34" charset="0"/>
            </a:endParaRPr>
          </a:p>
          <a:p>
            <a:pPr marL="901700" lvl="2" indent="-546100">
              <a:buClr>
                <a:srgbClr val="00B050"/>
              </a:buClr>
              <a:buFont typeface="Wingdings" panose="05000000000000000000" pitchFamily="2" charset="2"/>
              <a:buChar char="q"/>
            </a:pPr>
            <a:r>
              <a:rPr lang="it" sz="2000" b="1" dirty="0" smtClean="0">
                <a:solidFill>
                  <a:srgbClr val="6E2635"/>
                </a:solidFill>
              </a:rPr>
              <a:t>La scuola ha elaborato un proprio profilo delle competenze che gli studenti dovrebbero possedere in uscita?</a:t>
            </a:r>
          </a:p>
          <a:p>
            <a:pPr marL="901700" lvl="2" indent="-546100">
              <a:buClr>
                <a:srgbClr val="00B050"/>
              </a:buClr>
              <a:buFont typeface="Wingdings" panose="05000000000000000000" pitchFamily="2" charset="2"/>
              <a:buChar char="q"/>
            </a:pPr>
            <a:r>
              <a:rPr lang="it" sz="2000" b="1" dirty="0" smtClean="0">
                <a:solidFill>
                  <a:srgbClr val="6E2635"/>
                </a:solidFill>
              </a:rPr>
              <a:t>La scuola ha elaborato  un proprio curriculo verticale per le varie discipline?</a:t>
            </a:r>
          </a:p>
          <a:p>
            <a:pPr marL="901700" lvl="2" indent="-546100">
              <a:buClr>
                <a:srgbClr val="00B050"/>
              </a:buClr>
              <a:buFont typeface="Wingdings" panose="05000000000000000000" pitchFamily="2" charset="2"/>
              <a:buChar char="q"/>
            </a:pPr>
            <a:r>
              <a:rPr lang="it" sz="2000" b="1" dirty="0" smtClean="0">
                <a:solidFill>
                  <a:srgbClr val="6E2635"/>
                </a:solidFill>
              </a:rPr>
              <a:t>La scuola ha definito un curriculo di scuola ?</a:t>
            </a:r>
            <a:endParaRPr lang="it" sz="2000" dirty="0" smtClean="0">
              <a:solidFill>
                <a:srgbClr val="6E2635"/>
              </a:solidFill>
              <a:effectLst>
                <a:outerShdw blurRad="38100" dist="38100" dir="2700000" algn="tl">
                  <a:srgbClr val="000000">
                    <a:alpha val="43137"/>
                  </a:srgbClr>
                </a:outerShdw>
              </a:effectLst>
            </a:endParaRPr>
          </a:p>
          <a:p>
            <a:pPr marL="266700" lvl="2" indent="0">
              <a:buNone/>
            </a:pPr>
            <a:r>
              <a:rPr lang="it" sz="3200" dirty="0" smtClean="0">
                <a:solidFill>
                  <a:srgbClr val="00B050"/>
                </a:solidFill>
                <a:effectLst>
                  <a:outerShdw blurRad="38100" dist="38100" dir="2700000" algn="tl">
                    <a:srgbClr val="000000">
                      <a:alpha val="43137"/>
                    </a:srgbClr>
                  </a:outerShdw>
                </a:effectLst>
                <a:latin typeface="Tw Cen MT" panose="020B0602020104020603" pitchFamily="34" charset="0"/>
              </a:rPr>
              <a:t>Ampliamento </a:t>
            </a:r>
            <a:r>
              <a:rPr lang="it" sz="3200" dirty="0">
                <a:solidFill>
                  <a:srgbClr val="00B050"/>
                </a:solidFill>
                <a:effectLst>
                  <a:outerShdw blurRad="38100" dist="38100" dir="2700000" algn="tl">
                    <a:srgbClr val="000000">
                      <a:alpha val="43137"/>
                    </a:srgbClr>
                  </a:outerShdw>
                </a:effectLst>
                <a:latin typeface="Tw Cen MT" panose="020B0602020104020603" pitchFamily="34" charset="0"/>
              </a:rPr>
              <a:t>dell’OF</a:t>
            </a:r>
          </a:p>
          <a:p>
            <a:pPr marL="914400" lvl="2" indent="0">
              <a:buNone/>
            </a:pPr>
            <a:endParaRPr lang="it" sz="1600" dirty="0" smtClean="0"/>
          </a:p>
          <a:p>
            <a:pPr marL="901700" lvl="2" indent="-546100">
              <a:buClr>
                <a:srgbClr val="00B050"/>
              </a:buClr>
              <a:buFont typeface="Wingdings" panose="05000000000000000000" pitchFamily="2" charset="2"/>
              <a:buChar char="q"/>
            </a:pPr>
            <a:r>
              <a:rPr lang="it" sz="2000" b="1" dirty="0">
                <a:solidFill>
                  <a:srgbClr val="6E2635"/>
                </a:solidFill>
              </a:rPr>
              <a:t>La scuola realizza progetti per sviluppare le competenze trasversali (es. Metodo di studio, autonomia e responsabilità, collaborazione, problem solving</a:t>
            </a:r>
            <a:r>
              <a:rPr lang="it" sz="2000" b="1" dirty="0" smtClean="0">
                <a:solidFill>
                  <a:srgbClr val="6E2635"/>
                </a:solidFill>
              </a:rPr>
              <a:t>)?</a:t>
            </a:r>
            <a:endParaRPr lang="it" sz="2000" b="1" dirty="0">
              <a:solidFill>
                <a:srgbClr val="6E2635"/>
              </a:solidFill>
            </a:endParaRPr>
          </a:p>
          <a:p>
            <a:pPr marL="901700" lvl="2" indent="-546100">
              <a:buClr>
                <a:srgbClr val="00B050"/>
              </a:buClr>
              <a:buFont typeface="Wingdings" panose="05000000000000000000" pitchFamily="2" charset="2"/>
              <a:buChar char="q"/>
            </a:pPr>
            <a:r>
              <a:rPr lang="it" sz="2000" b="1" dirty="0">
                <a:solidFill>
                  <a:srgbClr val="6E2635"/>
                </a:solidFill>
              </a:rPr>
              <a:t>La scuola realizza progetti per educare alla convivenza civile (es. Prevenzione bullismo, attività sulle regole e i comportamenti, attività relazionali</a:t>
            </a:r>
            <a:r>
              <a:rPr lang="it" sz="2000" b="1" dirty="0" smtClean="0">
                <a:solidFill>
                  <a:srgbClr val="6E2635"/>
                </a:solidFill>
              </a:rPr>
              <a:t>)?</a:t>
            </a:r>
            <a:endParaRPr lang="it" sz="2000" b="1" dirty="0">
              <a:solidFill>
                <a:srgbClr val="6E2635"/>
              </a:solidFill>
            </a:endParaRPr>
          </a:p>
          <a:p>
            <a:pPr marL="901700" lvl="2" indent="-546100">
              <a:buClr>
                <a:srgbClr val="00B050"/>
              </a:buClr>
              <a:buFont typeface="Wingdings" panose="05000000000000000000" pitchFamily="2" charset="2"/>
              <a:buChar char="q"/>
            </a:pPr>
            <a:r>
              <a:rPr lang="it" sz="2000" b="1" dirty="0">
                <a:solidFill>
                  <a:srgbClr val="6E2635"/>
                </a:solidFill>
              </a:rPr>
              <a:t>La scuola realizza progetti per sviluppare competenze digitali </a:t>
            </a:r>
            <a:r>
              <a:rPr lang="it" sz="2000" b="1" dirty="0" smtClean="0">
                <a:solidFill>
                  <a:srgbClr val="6E2635"/>
                </a:solidFill>
              </a:rPr>
              <a:t>e informatiche?</a:t>
            </a:r>
            <a:endParaRPr lang="it" sz="2000" b="1" dirty="0">
              <a:solidFill>
                <a:srgbClr val="6E2635"/>
              </a:solidFill>
            </a:endParaRPr>
          </a:p>
          <a:p>
            <a:pPr marL="901700" lvl="2" indent="-546100">
              <a:buClr>
                <a:srgbClr val="00B050"/>
              </a:buClr>
              <a:buFont typeface="Wingdings" panose="05000000000000000000" pitchFamily="2" charset="2"/>
              <a:buChar char="q"/>
            </a:pPr>
            <a:r>
              <a:rPr lang="it" sz="2000" b="1" dirty="0">
                <a:solidFill>
                  <a:srgbClr val="6E2635"/>
                </a:solidFill>
              </a:rPr>
              <a:t>La scuola realizza progetti per sviluppare le abilità </a:t>
            </a:r>
            <a:r>
              <a:rPr lang="it" sz="2000" b="1" dirty="0" smtClean="0">
                <a:solidFill>
                  <a:srgbClr val="6E2635"/>
                </a:solidFill>
              </a:rPr>
              <a:t>artistico-espressive?</a:t>
            </a:r>
            <a:endParaRPr lang="it" sz="2000" b="1" dirty="0">
              <a:solidFill>
                <a:srgbClr val="6E2635"/>
              </a:solidFill>
            </a:endParaRPr>
          </a:p>
          <a:p>
            <a:pPr marL="901700" lvl="2" indent="-546100">
              <a:buClr>
                <a:srgbClr val="00B050"/>
              </a:buClr>
              <a:buFont typeface="Wingdings" panose="05000000000000000000" pitchFamily="2" charset="2"/>
              <a:buChar char="q"/>
            </a:pPr>
            <a:r>
              <a:rPr lang="it" sz="2000" b="1" dirty="0">
                <a:solidFill>
                  <a:srgbClr val="6E2635"/>
                </a:solidFill>
              </a:rPr>
              <a:t>La scuola realizza progetti per sviluppare le abilità </a:t>
            </a:r>
            <a:r>
              <a:rPr lang="it" sz="2000" b="1" dirty="0" smtClean="0">
                <a:solidFill>
                  <a:srgbClr val="6E2635"/>
                </a:solidFill>
              </a:rPr>
              <a:t>motorie?</a:t>
            </a:r>
            <a:endParaRPr lang="it" sz="2000" b="1" dirty="0">
              <a:solidFill>
                <a:srgbClr val="6E2635"/>
              </a:solidFill>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24</a:t>
            </a:fld>
            <a:endParaRPr lang="it-IT" noProof="0" dirty="0"/>
          </a:p>
        </p:txBody>
      </p:sp>
      <p:sp>
        <p:nvSpPr>
          <p:cNvPr id="6" name="Rettangolo arrotondato 5"/>
          <p:cNvSpPr/>
          <p:nvPr/>
        </p:nvSpPr>
        <p:spPr>
          <a:xfrm>
            <a:off x="1088141" y="1301253"/>
            <a:ext cx="2169409" cy="413247"/>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Tw Cen MT" panose="020B0602020104020603" pitchFamily="34" charset="0"/>
            </a:endParaRPr>
          </a:p>
        </p:txBody>
      </p:sp>
      <p:sp>
        <p:nvSpPr>
          <p:cNvPr id="9" name="Rettangolo arrotondato 8"/>
          <p:cNvSpPr/>
          <p:nvPr/>
        </p:nvSpPr>
        <p:spPr>
          <a:xfrm>
            <a:off x="1088141" y="2953415"/>
            <a:ext cx="3928359" cy="531075"/>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Tw Cen MT" panose="020B0602020104020603" pitchFamily="34" charset="0"/>
            </a:endParaRPr>
          </a:p>
        </p:txBody>
      </p:sp>
    </p:spTree>
    <p:extLst>
      <p:ext uri="{BB962C8B-B14F-4D97-AF65-F5344CB8AC3E}">
        <p14:creationId xmlns:p14="http://schemas.microsoft.com/office/powerpoint/2010/main" val="40511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a:bodyPr>
          <a:lstStyle/>
          <a:p>
            <a:pPr lvl="2" algn="l" rtl="0">
              <a:lnSpc>
                <a:spcPct val="90000"/>
              </a:lnSpc>
              <a:spcBef>
                <a:spcPct val="0"/>
              </a:spcBef>
            </a:pPr>
            <a:r>
              <a:rPr lang="it-IT" sz="4400" dirty="0" smtClean="0">
                <a:latin typeface="Tw Cen MT" panose="020B0602020104020603" pitchFamily="34" charset="0"/>
              </a:rPr>
              <a:t>Possibili domande - </a:t>
            </a:r>
            <a:r>
              <a:rPr lang="it" sz="2000" dirty="0" smtClean="0">
                <a:solidFill>
                  <a:srgbClr val="514843"/>
                </a:solidFill>
              </a:rPr>
              <a:t>SELEZIONE DEI SAPERI, SCELTE CURRICULARI E OFFERTA FORMATIVA</a:t>
            </a:r>
            <a:endParaRPr lang="en-US" sz="4400" dirty="0">
              <a:solidFill>
                <a:srgbClr val="514843"/>
              </a:solidFill>
              <a:latin typeface="Tw Cen MT" panose="020B0602020104020603" pitchFamily="34" charset="0"/>
            </a:endParaRPr>
          </a:p>
        </p:txBody>
      </p:sp>
      <p:sp>
        <p:nvSpPr>
          <p:cNvPr id="14" name="Segnaposto contenuto 13"/>
          <p:cNvSpPr>
            <a:spLocks noGrp="1"/>
          </p:cNvSpPr>
          <p:nvPr>
            <p:ph idx="1"/>
          </p:nvPr>
        </p:nvSpPr>
        <p:spPr>
          <a:xfrm>
            <a:off x="1104900" y="1378039"/>
            <a:ext cx="9982200" cy="4794161"/>
          </a:xfrm>
        </p:spPr>
        <p:txBody>
          <a:bodyPr rtlCol="0">
            <a:normAutofit/>
          </a:bodyPr>
          <a:lstStyle/>
          <a:p>
            <a:pPr marL="0" lvl="2" indent="0">
              <a:buFont typeface="Wingdings" panose="05000000000000000000" pitchFamily="2" charset="2"/>
              <a:buChar char="v"/>
            </a:pPr>
            <a:r>
              <a:rPr lang="it" sz="2000" dirty="0" smtClean="0">
                <a:solidFill>
                  <a:srgbClr val="514843"/>
                </a:solidFill>
              </a:rPr>
              <a:t>C’è un gruppo di insegnanti che lavora sul curriculo e/o discipline?  </a:t>
            </a:r>
            <a:r>
              <a:rPr lang="it-IT" sz="2000" dirty="0" smtClean="0">
                <a:solidFill>
                  <a:srgbClr val="514843"/>
                </a:solidFill>
              </a:rPr>
              <a:t>C</a:t>
            </a:r>
            <a:r>
              <a:rPr lang="it" sz="2000" dirty="0" smtClean="0">
                <a:solidFill>
                  <a:srgbClr val="514843"/>
                </a:solidFill>
              </a:rPr>
              <a:t>osa ha prodotto? (documenti)</a:t>
            </a:r>
          </a:p>
          <a:p>
            <a:pPr marL="0" lvl="2" indent="0">
              <a:buFont typeface="Wingdings" panose="05000000000000000000" pitchFamily="2" charset="2"/>
              <a:buChar char="v"/>
            </a:pPr>
            <a:r>
              <a:rPr lang="it" sz="2000" dirty="0" smtClean="0">
                <a:solidFill>
                  <a:srgbClr val="514843"/>
                </a:solidFill>
              </a:rPr>
              <a:t>Che scelte ha fatto la scuola sul curriculo di scuola?</a:t>
            </a:r>
          </a:p>
          <a:p>
            <a:pPr marL="0" lvl="2" indent="0">
              <a:buFont typeface="Wingdings" panose="05000000000000000000" pitchFamily="2" charset="2"/>
              <a:buChar char="v"/>
            </a:pPr>
            <a:r>
              <a:rPr lang="it-IT" sz="2000" dirty="0" smtClean="0">
                <a:solidFill>
                  <a:srgbClr val="514843"/>
                </a:solidFill>
              </a:rPr>
              <a:t>H</a:t>
            </a:r>
            <a:r>
              <a:rPr lang="it" sz="2000" dirty="0" smtClean="0">
                <a:solidFill>
                  <a:srgbClr val="514843"/>
                </a:solidFill>
              </a:rPr>
              <a:t>a partecipato all’elaborazione del curriculo? </a:t>
            </a:r>
            <a:r>
              <a:rPr lang="it-IT" sz="2000" dirty="0" smtClean="0">
                <a:solidFill>
                  <a:srgbClr val="514843"/>
                </a:solidFill>
              </a:rPr>
              <a:t>N</a:t>
            </a:r>
            <a:r>
              <a:rPr lang="it" sz="2000" dirty="0" smtClean="0">
                <a:solidFill>
                  <a:srgbClr val="514843"/>
                </a:solidFill>
              </a:rPr>
              <a:t>el suo lavoro di programmazione didattica utilizza  il curriculo elaborato dalla scuola?  (esempi)</a:t>
            </a:r>
          </a:p>
          <a:p>
            <a:pPr marL="0" lvl="2" indent="0">
              <a:buFont typeface="Wingdings" panose="05000000000000000000" pitchFamily="2" charset="2"/>
              <a:buChar char="v"/>
            </a:pPr>
            <a:r>
              <a:rPr lang="it" sz="2000" dirty="0" smtClean="0">
                <a:solidFill>
                  <a:srgbClr val="514843"/>
                </a:solidFill>
              </a:rPr>
              <a:t>Q</a:t>
            </a:r>
            <a:r>
              <a:rPr lang="it-IT" sz="2000" dirty="0" smtClean="0">
                <a:solidFill>
                  <a:srgbClr val="514843"/>
                </a:solidFill>
              </a:rPr>
              <a:t>u</a:t>
            </a:r>
            <a:r>
              <a:rPr lang="it" sz="2000" dirty="0" smtClean="0">
                <a:solidFill>
                  <a:srgbClr val="514843"/>
                </a:solidFill>
              </a:rPr>
              <a:t>ali progettti di ampliamento dell’offerta formativa realizza la scuola? Quali sono gli obiettivi educativi? </a:t>
            </a:r>
            <a:r>
              <a:rPr lang="it-IT" sz="2000" dirty="0" smtClean="0">
                <a:solidFill>
                  <a:srgbClr val="514843"/>
                </a:solidFill>
              </a:rPr>
              <a:t>Come si verifica il loro raggiungimento?</a:t>
            </a:r>
          </a:p>
          <a:p>
            <a:pPr marL="0" lvl="2" indent="0">
              <a:buFont typeface="Wingdings" panose="05000000000000000000" pitchFamily="2" charset="2"/>
              <a:buChar char="v"/>
            </a:pPr>
            <a:r>
              <a:rPr lang="it-IT" sz="2000" dirty="0" smtClean="0">
                <a:solidFill>
                  <a:srgbClr val="514843"/>
                </a:solidFill>
              </a:rPr>
              <a:t>Quali progetti realizzati nelle classi in cui insegna? Come è stata l’interazione tra attività didattica curriculare e l’offerta aggiuntiva? Come valuta la realizzazione dei progetti (modalità di conduzione, risultati conseguiti)</a:t>
            </a:r>
          </a:p>
          <a:p>
            <a:pPr marL="0" lvl="2" indent="0">
              <a:buFont typeface="Wingdings" panose="05000000000000000000" pitchFamily="2" charset="2"/>
              <a:buChar char="v"/>
            </a:pPr>
            <a:r>
              <a:rPr lang="it-IT" sz="2000" dirty="0" smtClean="0">
                <a:solidFill>
                  <a:srgbClr val="514843"/>
                </a:solidFill>
              </a:rPr>
              <a:t>Partecipi/suo figlio partecipa a qualche attività aggiuntiva o progetto dalla scuola? Cosa fate/in cosa consiste? Vorresti fare/ vorrebbe che suo figlio proseguisse queste attività anche il prossimo anno?</a:t>
            </a:r>
          </a:p>
          <a:p>
            <a:pPr marL="0" lvl="2" indent="0">
              <a:buFont typeface="Wingdings" panose="05000000000000000000" pitchFamily="2" charset="2"/>
              <a:buChar char="v"/>
            </a:pPr>
            <a:r>
              <a:rPr lang="it-IT" sz="2000" dirty="0" smtClean="0">
                <a:solidFill>
                  <a:srgbClr val="514843"/>
                </a:solidFill>
              </a:rPr>
              <a:t>La scuola valuta i risultati ottenuti dagli studenti nei progetti (es. test valutazione finale)</a:t>
            </a:r>
          </a:p>
          <a:p>
            <a:pPr marL="0" lvl="2" indent="0">
              <a:buFont typeface="Wingdings" panose="05000000000000000000" pitchFamily="2" charset="2"/>
              <a:buChar char="v"/>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25</a:t>
            </a:fld>
            <a:endParaRPr lang="it-IT" noProof="0" dirty="0"/>
          </a:p>
        </p:txBody>
      </p:sp>
    </p:spTree>
    <p:extLst>
      <p:ext uri="{BB962C8B-B14F-4D97-AF65-F5344CB8AC3E}">
        <p14:creationId xmlns:p14="http://schemas.microsoft.com/office/powerpoint/2010/main" val="2852915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104900" y="1378039"/>
            <a:ext cx="9982200" cy="4794161"/>
          </a:xfrm>
        </p:spPr>
        <p:txBody>
          <a:bodyPr rtlCol="0">
            <a:normAutofit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1800" dirty="0" smtClean="0">
                <a:solidFill>
                  <a:srgbClr val="00B050"/>
                </a:solidFill>
                <a:effectLst>
                  <a:outerShdw blurRad="38100" dist="38100" dir="2700000" algn="tl">
                    <a:srgbClr val="000000">
                      <a:alpha val="43137"/>
                    </a:srgbClr>
                  </a:outerShdw>
                </a:effectLst>
              </a:rPr>
              <a:t>PROGETTAZIONE </a:t>
            </a:r>
            <a:r>
              <a:rPr lang="it" sz="1800" dirty="0">
                <a:solidFill>
                  <a:srgbClr val="00B050"/>
                </a:solidFill>
                <a:effectLst>
                  <a:outerShdw blurRad="38100" dist="38100" dir="2700000" algn="tl">
                    <a:srgbClr val="000000">
                      <a:alpha val="43137"/>
                    </a:srgbClr>
                  </a:outerShdw>
                </a:effectLst>
              </a:rPr>
              <a:t>DELLA DIDATTICA E VALUTAZIONE DEGLI STUDENTI</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03288" lvl="2" indent="-547688">
              <a:buFont typeface="Wingdings" panose="05000000000000000000" pitchFamily="2" charset="2"/>
              <a:buChar char="v"/>
            </a:pPr>
            <a:r>
              <a:rPr lang="it" sz="2400" b="1" dirty="0" smtClean="0">
                <a:solidFill>
                  <a:srgbClr val="00B050"/>
                </a:solidFill>
              </a:rPr>
              <a:t>Modalità di progettazione didattica, monitoraggio e revisione delle scelte progettuali.</a:t>
            </a:r>
          </a:p>
          <a:p>
            <a:pPr marL="355600" lvl="2" indent="0">
              <a:buNone/>
            </a:pPr>
            <a:endParaRPr lang="it" sz="2400" b="1" dirty="0" smtClean="0">
              <a:solidFill>
                <a:srgbClr val="00B050"/>
              </a:solidFill>
            </a:endParaRPr>
          </a:p>
          <a:p>
            <a:pPr marL="903288" lvl="2" indent="-547688">
              <a:buFont typeface="Wingdings" panose="05000000000000000000" pitchFamily="2" charset="2"/>
              <a:buChar char="v"/>
            </a:pPr>
            <a:r>
              <a:rPr lang="it" sz="2400" b="1" dirty="0" smtClean="0">
                <a:solidFill>
                  <a:srgbClr val="00B050"/>
                </a:solidFill>
              </a:rPr>
              <a:t>Predisposizione delle condizioni organizzative di esercizio del lavoro d’aula (es. spazi, tempi, regole, attori)</a:t>
            </a:r>
          </a:p>
          <a:p>
            <a:pPr marL="355600" lvl="2" indent="0">
              <a:buNone/>
            </a:pPr>
            <a:endParaRPr lang="it" sz="2400" b="1" dirty="0" smtClean="0">
              <a:solidFill>
                <a:srgbClr val="00B050"/>
              </a:solidFill>
            </a:endParaRPr>
          </a:p>
          <a:p>
            <a:pPr marL="903288" lvl="2" indent="-547688">
              <a:buFont typeface="Wingdings" panose="05000000000000000000" pitchFamily="2" charset="2"/>
              <a:buChar char="v"/>
            </a:pPr>
            <a:r>
              <a:rPr lang="it" sz="2400" b="1" dirty="0" smtClean="0">
                <a:solidFill>
                  <a:srgbClr val="00B050"/>
                </a:solidFill>
              </a:rPr>
              <a:t>Modalità impiegate per valutare i livelli di apprendimento degli allievi</a:t>
            </a:r>
            <a:endParaRPr lang="it" sz="2400" b="1" dirty="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26</a:t>
            </a:fld>
            <a:endParaRPr lang="it-IT" noProof="0" dirty="0"/>
          </a:p>
        </p:txBody>
      </p:sp>
      <p:sp>
        <p:nvSpPr>
          <p:cNvPr id="8" name="Rettangolo arrotondato 7"/>
          <p:cNvSpPr/>
          <p:nvPr/>
        </p:nvSpPr>
        <p:spPr>
          <a:xfrm>
            <a:off x="1242521" y="1542773"/>
            <a:ext cx="9933479" cy="862885"/>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it" sz="3200" dirty="0">
                <a:solidFill>
                  <a:srgbClr val="FF0000"/>
                </a:solidFill>
                <a:effectLst>
                  <a:outerShdw blurRad="38100" dist="38100" dir="2700000" algn="tl">
                    <a:srgbClr val="000000">
                      <a:alpha val="43137"/>
                    </a:srgbClr>
                  </a:outerShdw>
                </a:effectLst>
              </a:rPr>
              <a:t>PROCESSI - </a:t>
            </a:r>
            <a:r>
              <a:rPr lang="it" sz="3200" dirty="0">
                <a:solidFill>
                  <a:srgbClr val="0070C0"/>
                </a:solidFill>
                <a:effectLst>
                  <a:outerShdw blurRad="38100" dist="38100" dir="2700000" algn="tl">
                    <a:srgbClr val="000000">
                      <a:alpha val="43137"/>
                    </a:srgbClr>
                  </a:outerShdw>
                </a:effectLst>
              </a:rPr>
              <a:t>PRATICHE EDUCATIVE E DIDATTICHE</a:t>
            </a:r>
          </a:p>
          <a:p>
            <a:endParaRPr lang="it" sz="2400" dirty="0">
              <a:solidFill>
                <a:srgbClr val="0070C0"/>
              </a:solidFill>
              <a:effectLst>
                <a:outerShdw blurRad="38100" dist="38100" dir="2700000" algn="tl">
                  <a:srgbClr val="000000">
                    <a:alpha val="43137"/>
                  </a:srgbClr>
                </a:outerShdw>
              </a:effectLst>
            </a:endParaRPr>
          </a:p>
        </p:txBody>
      </p:sp>
      <p:sp>
        <p:nvSpPr>
          <p:cNvPr id="6" name="Rettangolo arrotondato 5"/>
          <p:cNvSpPr/>
          <p:nvPr/>
        </p:nvSpPr>
        <p:spPr>
          <a:xfrm>
            <a:off x="1242521" y="2405658"/>
            <a:ext cx="8752084" cy="531075"/>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8655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104900" y="1378039"/>
            <a:ext cx="9982200" cy="4794161"/>
          </a:xfrm>
        </p:spPr>
        <p:txBody>
          <a:bodyPr rtlCol="0">
            <a:normAutofit/>
          </a:bodyPr>
          <a:lstStyle/>
          <a:p>
            <a:pPr marL="441325" lvl="2" indent="0">
              <a:buNone/>
            </a:pPr>
            <a:r>
              <a:rPr lang="it" sz="2400" dirty="0" smtClean="0">
                <a:solidFill>
                  <a:srgbClr val="00B050"/>
                </a:solidFill>
                <a:effectLst>
                  <a:outerShdw blurRad="38100" dist="38100" dir="2700000" algn="tl">
                    <a:srgbClr val="000000">
                      <a:alpha val="43137"/>
                    </a:srgbClr>
                  </a:outerShdw>
                </a:effectLst>
              </a:rPr>
              <a:t>PROGETTAZIONE </a:t>
            </a:r>
            <a:r>
              <a:rPr lang="it" sz="2400" dirty="0">
                <a:solidFill>
                  <a:srgbClr val="00B050"/>
                </a:solidFill>
                <a:effectLst>
                  <a:outerShdw blurRad="38100" dist="38100" dir="2700000" algn="tl">
                    <a:srgbClr val="000000">
                      <a:alpha val="43137"/>
                    </a:srgbClr>
                  </a:outerShdw>
                </a:effectLst>
              </a:rPr>
              <a:t>DELLA DIDATTICA E VALUTAZIONE DEGLI STUDENTI</a:t>
            </a:r>
          </a:p>
          <a:p>
            <a:pPr lvl="2"/>
            <a:endParaRPr lang="it" sz="1600" dirty="0">
              <a:solidFill>
                <a:srgbClr val="00B050"/>
              </a:solidFill>
              <a:effectLst>
                <a:outerShdw blurRad="38100" dist="38100" dir="2700000" algn="tl">
                  <a:srgbClr val="000000">
                    <a:alpha val="43137"/>
                  </a:srgbClr>
                </a:outerShdw>
              </a:effectLst>
            </a:endParaRPr>
          </a:p>
          <a:p>
            <a:pPr marL="449263" lvl="2" indent="0">
              <a:buNone/>
            </a:pPr>
            <a:r>
              <a:rPr lang="it" sz="2400" dirty="0" smtClean="0">
                <a:solidFill>
                  <a:srgbClr val="00B050"/>
                </a:solidFill>
                <a:effectLst>
                  <a:outerShdw blurRad="38100" dist="38100" dir="2700000" algn="tl">
                    <a:srgbClr val="000000">
                      <a:alpha val="43137"/>
                    </a:srgbClr>
                  </a:outerShdw>
                </a:effectLst>
              </a:rPr>
              <a:t>INDICATORI DI RIFERIMENTO:</a:t>
            </a: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03288" lvl="2" indent="-547688">
              <a:buFont typeface="Wingdings" panose="05000000000000000000" pitchFamily="2" charset="2"/>
              <a:buChar char="v"/>
            </a:pPr>
            <a:r>
              <a:rPr lang="it" sz="3200" b="1" dirty="0" smtClean="0">
                <a:solidFill>
                  <a:srgbClr val="CC3300"/>
                </a:solidFill>
              </a:rPr>
              <a:t>Curriculo e azione didattica</a:t>
            </a:r>
          </a:p>
          <a:p>
            <a:pPr marL="903288" lvl="2" indent="-547688">
              <a:buFont typeface="Wingdings" panose="05000000000000000000" pitchFamily="2" charset="2"/>
              <a:buChar char="v"/>
            </a:pPr>
            <a:r>
              <a:rPr lang="it" sz="3200" b="1" dirty="0" smtClean="0">
                <a:solidFill>
                  <a:srgbClr val="CC3300"/>
                </a:solidFill>
              </a:rPr>
              <a:t>Unità di insegnamento e organizzazione dell’offerta formativa</a:t>
            </a:r>
          </a:p>
          <a:p>
            <a:pPr marL="903288" lvl="2" indent="-547688">
              <a:buFont typeface="Wingdings" panose="05000000000000000000" pitchFamily="2" charset="2"/>
              <a:buChar char="v"/>
            </a:pPr>
            <a:r>
              <a:rPr lang="it" sz="3200" b="1" dirty="0" smtClean="0">
                <a:solidFill>
                  <a:srgbClr val="CC3300"/>
                </a:solidFill>
              </a:rPr>
              <a:t>Progettazione didattica e politiche scolastiche</a:t>
            </a:r>
          </a:p>
          <a:p>
            <a:pPr marL="903288" lvl="2" indent="-547688">
              <a:buFont typeface="Wingdings" panose="05000000000000000000" pitchFamily="2" charset="2"/>
              <a:buChar char="v"/>
            </a:pPr>
            <a:r>
              <a:rPr lang="it" sz="3200" b="1" dirty="0" smtClean="0">
                <a:solidFill>
                  <a:srgbClr val="CC3300"/>
                </a:solidFill>
              </a:rPr>
              <a:t>Attività e strategie didattiche</a:t>
            </a:r>
          </a:p>
          <a:p>
            <a:pPr marL="903288" lvl="2" indent="-547688">
              <a:buFont typeface="Wingdings" panose="05000000000000000000" pitchFamily="2" charset="2"/>
              <a:buChar char="v"/>
            </a:pPr>
            <a:r>
              <a:rPr lang="it" sz="3200" b="1" dirty="0" smtClean="0">
                <a:solidFill>
                  <a:srgbClr val="CC3300"/>
                </a:solidFill>
              </a:rPr>
              <a:t>Presenza  di prove  strutturate</a:t>
            </a:r>
            <a:endParaRPr lang="it" sz="3200" dirty="0">
              <a:solidFill>
                <a:srgbClr val="CC330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27</a:t>
            </a:fld>
            <a:endParaRPr lang="it-IT" noProof="0" dirty="0"/>
          </a:p>
        </p:txBody>
      </p:sp>
      <p:sp>
        <p:nvSpPr>
          <p:cNvPr id="6" name="Rettangolo arrotondato 5"/>
          <p:cNvSpPr/>
          <p:nvPr/>
        </p:nvSpPr>
        <p:spPr>
          <a:xfrm>
            <a:off x="1082040" y="1264921"/>
            <a:ext cx="9689805" cy="912222"/>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6168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fontScale="90000"/>
          </a:bodyPr>
          <a:lstStyle/>
          <a:p>
            <a:pPr marL="441325" lvl="2" indent="0"/>
            <a:r>
              <a:rPr lang="it-IT" sz="4400" dirty="0" smtClean="0">
                <a:latin typeface="Tw Cen MT" panose="020B0602020104020603" pitchFamily="34" charset="0"/>
              </a:rPr>
              <a:t>Possibili domande </a:t>
            </a:r>
            <a:r>
              <a:rPr lang="it-IT" sz="2700" dirty="0">
                <a:latin typeface="Tw Cen MT" panose="020B0602020104020603" pitchFamily="34" charset="0"/>
              </a:rPr>
              <a:t>- </a:t>
            </a:r>
            <a:r>
              <a:rPr lang="it" sz="2700" dirty="0">
                <a:latin typeface="Tw Cen MT" panose="020B0602020104020603" pitchFamily="34" charset="0"/>
              </a:rPr>
              <a:t>PROGETTAZIONE DELLA DIDATTICA E VALUTAZIONE DEGLI STUDENTI</a:t>
            </a:r>
          </a:p>
        </p:txBody>
      </p:sp>
      <p:sp>
        <p:nvSpPr>
          <p:cNvPr id="14" name="Segnaposto contenuto 13"/>
          <p:cNvSpPr>
            <a:spLocks noGrp="1"/>
          </p:cNvSpPr>
          <p:nvPr>
            <p:ph idx="1"/>
          </p:nvPr>
        </p:nvSpPr>
        <p:spPr>
          <a:xfrm>
            <a:off x="1104900" y="1378039"/>
            <a:ext cx="9982200" cy="4794161"/>
          </a:xfrm>
        </p:spPr>
        <p:txBody>
          <a:bodyPr rtlCol="0">
            <a:normAutofit/>
          </a:bodyPr>
          <a:lstStyle/>
          <a:p>
            <a:pPr marL="0" lvl="2" indent="0">
              <a:buFont typeface="Wingdings" panose="05000000000000000000" pitchFamily="2" charset="2"/>
              <a:buChar char="v"/>
            </a:pPr>
            <a:r>
              <a:rPr lang="it" sz="2000" dirty="0" smtClean="0">
                <a:solidFill>
                  <a:srgbClr val="514843"/>
                </a:solidFill>
              </a:rPr>
              <a:t>Come viene realizzata la programmazione didattica annuale? </a:t>
            </a:r>
            <a:r>
              <a:rPr lang="it-IT" sz="2000" dirty="0" smtClean="0">
                <a:solidFill>
                  <a:srgbClr val="514843"/>
                </a:solidFill>
              </a:rPr>
              <a:t>Effettuate </a:t>
            </a:r>
            <a:r>
              <a:rPr lang="it-IT" sz="2000" dirty="0" smtClean="0">
                <a:solidFill>
                  <a:srgbClr val="514843"/>
                </a:solidFill>
              </a:rPr>
              <a:t>la programmazione per classi parallele/ambiti disciplinari? Utilizzate modelli comuni di progettazione? (esempi)</a:t>
            </a:r>
          </a:p>
          <a:p>
            <a:pPr marL="0" lvl="2" indent="0">
              <a:buFont typeface="Wingdings" panose="05000000000000000000" pitchFamily="2" charset="2"/>
              <a:buChar char="v"/>
            </a:pPr>
            <a:r>
              <a:rPr lang="it-IT" sz="2000" dirty="0" smtClean="0">
                <a:solidFill>
                  <a:srgbClr val="514843"/>
                </a:solidFill>
              </a:rPr>
              <a:t>C</a:t>
            </a:r>
            <a:r>
              <a:rPr lang="it" sz="2000" dirty="0" smtClean="0">
                <a:solidFill>
                  <a:srgbClr val="514843"/>
                </a:solidFill>
              </a:rPr>
              <a:t>’è un gruppo o una commissione che si occupa della progettazione didattica?</a:t>
            </a:r>
          </a:p>
          <a:p>
            <a:pPr marL="0" lvl="2" indent="0">
              <a:buFont typeface="Wingdings" panose="05000000000000000000" pitchFamily="2" charset="2"/>
              <a:buChar char="v"/>
            </a:pPr>
            <a:r>
              <a:rPr lang="it-IT" sz="2000" dirty="0" smtClean="0">
                <a:solidFill>
                  <a:srgbClr val="514843"/>
                </a:solidFill>
              </a:rPr>
              <a:t>C</a:t>
            </a:r>
            <a:r>
              <a:rPr lang="it" sz="2000" dirty="0" smtClean="0">
                <a:solidFill>
                  <a:srgbClr val="514843"/>
                </a:solidFill>
              </a:rPr>
              <a:t>i sono verbali degli incontri o materiali preparati dal gruppo? (documenti) Il lavoro del gruppo ha prodotto ricadute sull’attività della scuola?</a:t>
            </a:r>
          </a:p>
          <a:p>
            <a:pPr marL="0" lvl="2" indent="0">
              <a:buFont typeface="Wingdings" panose="05000000000000000000" pitchFamily="2" charset="2"/>
              <a:buChar char="v"/>
            </a:pPr>
            <a:r>
              <a:rPr lang="it-IT" sz="2000" dirty="0" smtClean="0">
                <a:solidFill>
                  <a:srgbClr val="514843"/>
                </a:solidFill>
              </a:rPr>
              <a:t>N</a:t>
            </a:r>
            <a:r>
              <a:rPr lang="it" sz="2000" dirty="0" smtClean="0">
                <a:solidFill>
                  <a:srgbClr val="514843"/>
                </a:solidFill>
              </a:rPr>
              <a:t>ella scuola viene utilizzata la flesssibilità oraria? </a:t>
            </a:r>
            <a:r>
              <a:rPr lang="it-IT" sz="2000" dirty="0" smtClean="0">
                <a:solidFill>
                  <a:srgbClr val="514843"/>
                </a:solidFill>
              </a:rPr>
              <a:t>I</a:t>
            </a:r>
            <a:r>
              <a:rPr lang="it" sz="2000" dirty="0" smtClean="0">
                <a:solidFill>
                  <a:srgbClr val="514843"/>
                </a:solidFill>
              </a:rPr>
              <a:t>n che modo e per quale attività</a:t>
            </a:r>
          </a:p>
          <a:p>
            <a:pPr marL="0" lvl="2" indent="0">
              <a:buFont typeface="Wingdings" panose="05000000000000000000" pitchFamily="2" charset="2"/>
              <a:buChar char="v"/>
            </a:pPr>
            <a:r>
              <a:rPr lang="it-IT" sz="2000" dirty="0" smtClean="0">
                <a:solidFill>
                  <a:srgbClr val="514843"/>
                </a:solidFill>
              </a:rPr>
              <a:t>C</a:t>
            </a:r>
            <a:r>
              <a:rPr lang="it" sz="2000" dirty="0" smtClean="0">
                <a:solidFill>
                  <a:srgbClr val="514843"/>
                </a:solidFill>
              </a:rPr>
              <a:t>’è un referente/responsabile dei laboratori? </a:t>
            </a:r>
            <a:r>
              <a:rPr lang="it-IT" sz="2000" dirty="0" smtClean="0">
                <a:solidFill>
                  <a:srgbClr val="514843"/>
                </a:solidFill>
              </a:rPr>
              <a:t>C</a:t>
            </a:r>
            <a:r>
              <a:rPr lang="it" sz="2000" dirty="0" smtClean="0">
                <a:solidFill>
                  <a:srgbClr val="514843"/>
                </a:solidFill>
              </a:rPr>
              <a:t>’è un orario settimanale per pianificare l’uso dei laboratori? Con quale frequenza i docenti li usano?</a:t>
            </a:r>
          </a:p>
          <a:p>
            <a:pPr marL="0" lvl="2" indent="0">
              <a:buFont typeface="Wingdings" panose="05000000000000000000" pitchFamily="2" charset="2"/>
              <a:buChar char="v"/>
            </a:pPr>
            <a:r>
              <a:rPr lang="it-IT" sz="2000" dirty="0" smtClean="0">
                <a:solidFill>
                  <a:srgbClr val="514843"/>
                </a:solidFill>
              </a:rPr>
              <a:t>N</a:t>
            </a:r>
            <a:r>
              <a:rPr lang="it" sz="2000" dirty="0" smtClean="0">
                <a:solidFill>
                  <a:srgbClr val="514843"/>
                </a:solidFill>
              </a:rPr>
              <a:t>ella scuola viene incentivato l’uso di strategie didattiche differenziate (strategie per la partecipazione degli studenti, didattica laboratoriale, flipped classroom, lavori di gruppo)? (esempi)</a:t>
            </a:r>
          </a:p>
          <a:p>
            <a:pPr marL="0" lvl="2" indent="0">
              <a:buFont typeface="Wingdings" panose="05000000000000000000" pitchFamily="2" charset="2"/>
              <a:buChar char="v"/>
            </a:pPr>
            <a:r>
              <a:rPr lang="it" sz="2000" dirty="0" smtClean="0">
                <a:solidFill>
                  <a:srgbClr val="514843"/>
                </a:solidFill>
              </a:rPr>
              <a:t>Si confronta con gli altri docenti sulla programmazione didattica? </a:t>
            </a:r>
            <a:r>
              <a:rPr lang="it-IT" sz="2000" dirty="0" smtClean="0">
                <a:solidFill>
                  <a:srgbClr val="514843"/>
                </a:solidFill>
              </a:rPr>
              <a:t>I</a:t>
            </a:r>
            <a:r>
              <a:rPr lang="it" sz="2000" dirty="0" smtClean="0">
                <a:solidFill>
                  <a:srgbClr val="514843"/>
                </a:solidFill>
              </a:rPr>
              <a:t>n quali occassioni? </a:t>
            </a:r>
            <a:r>
              <a:rPr lang="it-IT" sz="2000" dirty="0" smtClean="0">
                <a:solidFill>
                  <a:srgbClr val="514843"/>
                </a:solidFill>
              </a:rPr>
              <a:t>U</a:t>
            </a:r>
            <a:r>
              <a:rPr lang="it" sz="2000" dirty="0" smtClean="0">
                <a:solidFill>
                  <a:srgbClr val="514843"/>
                </a:solidFill>
              </a:rPr>
              <a:t>tilizza modelli comuni di progettazione? (documenti)</a:t>
            </a:r>
          </a:p>
          <a:p>
            <a:pPr marL="0" lvl="2" indent="0">
              <a:buFont typeface="Wingdings" panose="05000000000000000000" pitchFamily="2" charset="2"/>
              <a:buChar char="v"/>
            </a:pPr>
            <a:r>
              <a:rPr lang="it" sz="2000" dirty="0" smtClean="0">
                <a:solidFill>
                  <a:srgbClr val="514843"/>
                </a:solidFill>
              </a:rPr>
              <a:t>I docenti progettano per moduli e/o unità didattiche?</a:t>
            </a:r>
          </a:p>
          <a:p>
            <a:pPr marL="0" lvl="2" indent="0">
              <a:buNone/>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None/>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28</a:t>
            </a:fld>
            <a:endParaRPr lang="it-IT" noProof="0" dirty="0"/>
          </a:p>
        </p:txBody>
      </p:sp>
    </p:spTree>
    <p:extLst>
      <p:ext uri="{BB962C8B-B14F-4D97-AF65-F5344CB8AC3E}">
        <p14:creationId xmlns:p14="http://schemas.microsoft.com/office/powerpoint/2010/main" val="221113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fontScale="90000"/>
          </a:bodyPr>
          <a:lstStyle/>
          <a:p>
            <a:pPr marL="441325" lvl="2" indent="0"/>
            <a:r>
              <a:rPr lang="it-IT" sz="4400" dirty="0" smtClean="0">
                <a:latin typeface="Tw Cen MT" panose="020B0602020104020603" pitchFamily="34" charset="0"/>
              </a:rPr>
              <a:t>Possibili domande </a:t>
            </a:r>
            <a:r>
              <a:rPr lang="it-IT" sz="2700" dirty="0">
                <a:latin typeface="Tw Cen MT" panose="020B0602020104020603" pitchFamily="34" charset="0"/>
              </a:rPr>
              <a:t>- </a:t>
            </a:r>
            <a:r>
              <a:rPr lang="it" sz="2700" dirty="0">
                <a:latin typeface="Tw Cen MT" panose="020B0602020104020603" pitchFamily="34" charset="0"/>
              </a:rPr>
              <a:t>PROGETTAZIONE DELLA DIDATTICA E VALUTAZIONE DEGLI STUDENTI</a:t>
            </a:r>
          </a:p>
        </p:txBody>
      </p:sp>
      <p:sp>
        <p:nvSpPr>
          <p:cNvPr id="14" name="Segnaposto contenuto 13"/>
          <p:cNvSpPr>
            <a:spLocks noGrp="1"/>
          </p:cNvSpPr>
          <p:nvPr>
            <p:ph idx="1"/>
          </p:nvPr>
        </p:nvSpPr>
        <p:spPr>
          <a:xfrm>
            <a:off x="1104900" y="1378039"/>
            <a:ext cx="9982200" cy="4987592"/>
          </a:xfrm>
        </p:spPr>
        <p:txBody>
          <a:bodyPr rtlCol="0">
            <a:normAutofit fontScale="92500" lnSpcReduction="10000"/>
          </a:bodyPr>
          <a:lstStyle/>
          <a:p>
            <a:pPr marL="0" lvl="2" indent="0">
              <a:buFont typeface="Wingdings" panose="05000000000000000000" pitchFamily="2" charset="2"/>
              <a:buChar char="v"/>
            </a:pPr>
            <a:r>
              <a:rPr lang="it-IT" sz="2200" dirty="0" smtClean="0">
                <a:solidFill>
                  <a:srgbClr val="514843"/>
                </a:solidFill>
              </a:rPr>
              <a:t>G</a:t>
            </a:r>
            <a:r>
              <a:rPr lang="it" sz="2200" dirty="0" smtClean="0">
                <a:solidFill>
                  <a:srgbClr val="514843"/>
                </a:solidFill>
              </a:rPr>
              <a:t>li obiettivi didattici e/o le competenze da raggiungere sono declinati in modo chiaro?</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’è congruenza tra gli obiettivi e le attività/metodologie didattiche proposte?</a:t>
            </a:r>
          </a:p>
          <a:p>
            <a:pPr marL="0" lvl="2" indent="0">
              <a:buFont typeface="Wingdings" panose="05000000000000000000" pitchFamily="2" charset="2"/>
              <a:buChar char="v"/>
            </a:pPr>
            <a:r>
              <a:rPr lang="it-IT" sz="2200" dirty="0" smtClean="0">
                <a:solidFill>
                  <a:srgbClr val="514843"/>
                </a:solidFill>
              </a:rPr>
              <a:t>V</a:t>
            </a:r>
            <a:r>
              <a:rPr lang="it" sz="2200" dirty="0" smtClean="0">
                <a:solidFill>
                  <a:srgbClr val="514843"/>
                </a:solidFill>
              </a:rPr>
              <a:t>i confrontate fra docenti sui temidella valutazione degli studenti e/o certificazione delle competenze? In quali occasioni?</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ome verifica i livelli di partenza dei suoi studenti?</a:t>
            </a:r>
          </a:p>
          <a:p>
            <a:pPr marL="0" lvl="2" indent="0">
              <a:buFont typeface="Wingdings" panose="05000000000000000000" pitchFamily="2" charset="2"/>
              <a:buChar char="v"/>
            </a:pPr>
            <a:r>
              <a:rPr lang="it-IT" sz="2200" dirty="0" smtClean="0">
                <a:solidFill>
                  <a:srgbClr val="514843"/>
                </a:solidFill>
              </a:rPr>
              <a:t>U</a:t>
            </a:r>
            <a:r>
              <a:rPr lang="it" sz="2200" dirty="0" smtClean="0">
                <a:solidFill>
                  <a:srgbClr val="514843"/>
                </a:solidFill>
              </a:rPr>
              <a:t>tilizza per valutare i suoi studenti prove comuni ad altre classi?</a:t>
            </a:r>
          </a:p>
          <a:p>
            <a:pPr marL="0" lvl="2" indent="0">
              <a:buFont typeface="Wingdings" panose="05000000000000000000" pitchFamily="2" charset="2"/>
              <a:buChar char="v"/>
            </a:pPr>
            <a:r>
              <a:rPr lang="it" sz="2200" dirty="0" smtClean="0">
                <a:solidFill>
                  <a:srgbClr val="514843"/>
                </a:solidFill>
              </a:rPr>
              <a:t>In alcune scuole si utilizzano le rubriche di valutazione o strumenti per la valutazione autentica degli studenti. Le è mai capitato di utilizzarli? (</a:t>
            </a:r>
            <a:r>
              <a:rPr lang="it-IT" sz="2200" dirty="0" smtClean="0">
                <a:solidFill>
                  <a:srgbClr val="514843"/>
                </a:solidFill>
              </a:rPr>
              <a:t>E</a:t>
            </a:r>
            <a:r>
              <a:rPr lang="it" sz="2200" dirty="0" smtClean="0">
                <a:solidFill>
                  <a:srgbClr val="514843"/>
                </a:solidFill>
              </a:rPr>
              <a:t>sempio)</a:t>
            </a:r>
          </a:p>
          <a:p>
            <a:pPr marL="0" lvl="2" indent="0">
              <a:buFont typeface="Wingdings" panose="05000000000000000000" pitchFamily="2" charset="2"/>
              <a:buChar char="v"/>
            </a:pPr>
            <a:r>
              <a:rPr lang="it" sz="2200" dirty="0" smtClean="0">
                <a:solidFill>
                  <a:srgbClr val="514843"/>
                </a:solidFill>
              </a:rPr>
              <a:t>Le capita di far valutare agli studenti le proprie prestazioni o quelle dei loro compagni?</a:t>
            </a:r>
          </a:p>
          <a:p>
            <a:pPr marL="0" lvl="2" indent="0">
              <a:buFont typeface="Wingdings" panose="05000000000000000000" pitchFamily="2" charset="2"/>
              <a:buChar char="v"/>
            </a:pPr>
            <a:r>
              <a:rPr lang="it-IT" sz="2200" dirty="0" smtClean="0">
                <a:solidFill>
                  <a:srgbClr val="514843"/>
                </a:solidFill>
              </a:rPr>
              <a:t>H</a:t>
            </a:r>
            <a:r>
              <a:rPr lang="it" sz="2200" dirty="0" smtClean="0">
                <a:solidFill>
                  <a:srgbClr val="514843"/>
                </a:solidFill>
              </a:rPr>
              <a:t>a progettato </a:t>
            </a:r>
            <a:r>
              <a:rPr lang="it" sz="2200" dirty="0" smtClean="0">
                <a:solidFill>
                  <a:srgbClr val="514843"/>
                </a:solidFill>
              </a:rPr>
              <a:t>e realizzato interventi didattici specifici con i suoi colleghi a seguito degli esiti della valutazione degli studenti? </a:t>
            </a:r>
            <a:r>
              <a:rPr lang="it-IT" sz="2200" dirty="0" smtClean="0">
                <a:solidFill>
                  <a:srgbClr val="514843"/>
                </a:solidFill>
              </a:rPr>
              <a:t>I</a:t>
            </a:r>
            <a:r>
              <a:rPr lang="it" sz="2200" dirty="0" smtClean="0">
                <a:solidFill>
                  <a:srgbClr val="514843"/>
                </a:solidFill>
              </a:rPr>
              <a:t>n che modo? (esempi) </a:t>
            </a:r>
          </a:p>
          <a:p>
            <a:pPr marL="0" lvl="2" indent="0">
              <a:buFont typeface="Wingdings" panose="05000000000000000000" pitchFamily="2" charset="2"/>
              <a:buChar char="v"/>
            </a:pPr>
            <a:r>
              <a:rPr lang="it" sz="2200" dirty="0" smtClean="0">
                <a:solidFill>
                  <a:srgbClr val="514843"/>
                </a:solidFill>
              </a:rPr>
              <a:t>C’è una funzione strumentale o insegnanti referenti o gruppi/commissioni che si occupano della valutazione degli apprendimenti </a:t>
            </a:r>
            <a:r>
              <a:rPr lang="it" sz="2200" dirty="0" smtClean="0">
                <a:solidFill>
                  <a:srgbClr val="514843"/>
                </a:solidFill>
              </a:rPr>
              <a:t>e/competenze</a:t>
            </a:r>
            <a:r>
              <a:rPr lang="it" sz="2200" dirty="0" smtClean="0">
                <a:solidFill>
                  <a:srgbClr val="514843"/>
                </a:solidFill>
              </a:rPr>
              <a:t>?</a:t>
            </a:r>
          </a:p>
          <a:p>
            <a:pPr marL="0" lvl="2" indent="0">
              <a:buFont typeface="Wingdings" panose="05000000000000000000" pitchFamily="2" charset="2"/>
              <a:buChar char="v"/>
            </a:pPr>
            <a:r>
              <a:rPr lang="it" sz="2200" dirty="0" smtClean="0">
                <a:solidFill>
                  <a:srgbClr val="514843"/>
                </a:solidFill>
              </a:rPr>
              <a:t>La scuola rende noti i criteri di valutazione comuni per le differenti discipline (es. nel Ptof, sul sito, attraverso incontri programmati con i genitori?</a:t>
            </a:r>
          </a:p>
          <a:p>
            <a:pPr marL="0" lvl="2" indent="0">
              <a:buFont typeface="Wingdings" panose="05000000000000000000" pitchFamily="2" charset="2"/>
              <a:buChar char="v"/>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None/>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29</a:t>
            </a:fld>
            <a:endParaRPr lang="it-IT" noProof="0" dirty="0"/>
          </a:p>
        </p:txBody>
      </p:sp>
    </p:spTree>
    <p:extLst>
      <p:ext uri="{BB962C8B-B14F-4D97-AF65-F5344CB8AC3E}">
        <p14:creationId xmlns:p14="http://schemas.microsoft.com/office/powerpoint/2010/main" val="1638210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PERCORSI VALUTATIVI DELLE SCUOLE</a:t>
            </a:r>
          </a:p>
        </p:txBody>
      </p:sp>
      <p:sp>
        <p:nvSpPr>
          <p:cNvPr id="3" name="Rettangolo 2"/>
          <p:cNvSpPr/>
          <p:nvPr/>
        </p:nvSpPr>
        <p:spPr>
          <a:xfrm>
            <a:off x="1156446" y="2514600"/>
            <a:ext cx="9776011" cy="3385542"/>
          </a:xfrm>
          <a:prstGeom prst="rect">
            <a:avLst/>
          </a:prstGeom>
        </p:spPr>
        <p:txBody>
          <a:bodyPr wrap="square">
            <a:spAutoFit/>
          </a:bodyPr>
          <a:lstStyle/>
          <a:p>
            <a:endParaRPr lang="it-IT" b="1" dirty="0">
              <a:solidFill>
                <a:srgbClr val="0066CC"/>
              </a:solidFill>
            </a:endParaRPr>
          </a:p>
          <a:p>
            <a:pPr marL="457200" indent="-457200">
              <a:buFont typeface="Wingdings" panose="05000000000000000000" pitchFamily="2" charset="2"/>
              <a:buChar char="q"/>
            </a:pPr>
            <a:r>
              <a:rPr lang="it-IT" sz="2800" dirty="0" smtClean="0">
                <a:solidFill>
                  <a:srgbClr val="0066CC"/>
                </a:solidFill>
              </a:rPr>
              <a:t>Analisi  e  comprensione  del  funzionamento della scuola (contesto, processi e risultati)</a:t>
            </a:r>
          </a:p>
          <a:p>
            <a:pPr marL="457200" indent="-457200">
              <a:buFont typeface="Wingdings" panose="05000000000000000000" pitchFamily="2" charset="2"/>
              <a:buChar char="q"/>
            </a:pPr>
            <a:endParaRPr lang="it-IT" sz="2800" dirty="0" smtClean="0">
              <a:solidFill>
                <a:srgbClr val="0066CC"/>
              </a:solidFill>
            </a:endParaRPr>
          </a:p>
          <a:p>
            <a:pPr marL="457200" indent="-457200">
              <a:buFont typeface="Wingdings" panose="05000000000000000000" pitchFamily="2" charset="2"/>
              <a:buChar char="q"/>
            </a:pPr>
            <a:r>
              <a:rPr lang="it-IT" sz="2800" dirty="0" smtClean="0">
                <a:solidFill>
                  <a:srgbClr val="0066CC"/>
                </a:solidFill>
              </a:rPr>
              <a:t>Formulazione del giudizio: individuazione dei punti di forza e di debolezza</a:t>
            </a:r>
          </a:p>
          <a:p>
            <a:pPr marL="457200" indent="-457200">
              <a:buFont typeface="Wingdings" panose="05000000000000000000" pitchFamily="2" charset="2"/>
              <a:buChar char="q"/>
            </a:pPr>
            <a:endParaRPr lang="it-IT" sz="2800" dirty="0">
              <a:solidFill>
                <a:srgbClr val="0066CC"/>
              </a:solidFill>
            </a:endParaRPr>
          </a:p>
          <a:p>
            <a:pPr marL="457200" indent="-457200">
              <a:buFont typeface="Wingdings" panose="05000000000000000000" pitchFamily="2" charset="2"/>
              <a:buChar char="q"/>
            </a:pPr>
            <a:r>
              <a:rPr lang="it-IT" sz="2800" dirty="0" smtClean="0">
                <a:solidFill>
                  <a:srgbClr val="0066CC"/>
                </a:solidFill>
              </a:rPr>
              <a:t>Promozione e sostegno di un percorso di miglioramento</a:t>
            </a:r>
            <a:endParaRPr lang="it-IT" sz="2800" dirty="0">
              <a:solidFill>
                <a:srgbClr val="0066CC"/>
              </a:solidFill>
            </a:endParaRPr>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3</a:t>
            </a:fld>
            <a:endParaRPr lang="it-IT" noProof="0" dirty="0"/>
          </a:p>
        </p:txBody>
      </p:sp>
      <p:sp>
        <p:nvSpPr>
          <p:cNvPr id="6" name="Rettangolo arrotondato 5"/>
          <p:cNvSpPr/>
          <p:nvPr/>
        </p:nvSpPr>
        <p:spPr>
          <a:xfrm>
            <a:off x="1250576" y="1465730"/>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100" dirty="0" smtClean="0"/>
              <a:t>Fasi del percorso di valutazione (interna/esterna) orientato al miglioramento</a:t>
            </a:r>
            <a:endParaRPr lang="it-IT" sz="2100" dirty="0"/>
          </a:p>
        </p:txBody>
      </p:sp>
    </p:spTree>
    <p:extLst>
      <p:ext uri="{BB962C8B-B14F-4D97-AF65-F5344CB8AC3E}">
        <p14:creationId xmlns:p14="http://schemas.microsoft.com/office/powerpoint/2010/main" val="2141299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28700" y="1378039"/>
            <a:ext cx="9982200" cy="4794161"/>
          </a:xfrm>
        </p:spPr>
        <p:txBody>
          <a:bodyPr rtlCol="0">
            <a:normAutofit/>
          </a:bodyPr>
          <a:lstStyle/>
          <a:p>
            <a:pPr marL="914400" lvl="2" indent="0">
              <a:buNone/>
            </a:pPr>
            <a:r>
              <a:rPr lang="it" sz="2400" dirty="0" smtClean="0">
                <a:solidFill>
                  <a:srgbClr val="00B050"/>
                </a:solidFill>
                <a:effectLst>
                  <a:outerShdw blurRad="38100" dist="38100" dir="2700000" algn="tl">
                    <a:srgbClr val="000000">
                      <a:alpha val="43137"/>
                    </a:srgbClr>
                  </a:outerShdw>
                </a:effectLst>
              </a:rPr>
              <a:t>SVILUPPO </a:t>
            </a:r>
            <a:r>
              <a:rPr lang="it" sz="2400" dirty="0">
                <a:solidFill>
                  <a:srgbClr val="00B050"/>
                </a:solidFill>
                <a:effectLst>
                  <a:outerShdw blurRad="38100" dist="38100" dir="2700000" algn="tl">
                    <a:srgbClr val="000000">
                      <a:alpha val="43137"/>
                    </a:srgbClr>
                  </a:outerShdw>
                </a:effectLst>
              </a:rPr>
              <a:t>DELLA RELAZIONE EDUCATIVA E TRA PARI</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03288" lvl="2" indent="-547688">
              <a:buFont typeface="Wingdings" panose="05000000000000000000" pitchFamily="2" charset="2"/>
              <a:buChar char="v"/>
            </a:pPr>
            <a:r>
              <a:rPr lang="it" sz="2400" b="1" dirty="0" smtClean="0">
                <a:solidFill>
                  <a:srgbClr val="CC3300"/>
                </a:solidFill>
              </a:rPr>
              <a:t>Attenzione alla dinamica relazionale tra allievi e insegnanti e alle relazioni tra pari</a:t>
            </a:r>
          </a:p>
          <a:p>
            <a:pPr marL="903288" lvl="2" indent="-547688">
              <a:buFont typeface="Wingdings" panose="05000000000000000000" pitchFamily="2" charset="2"/>
              <a:buChar char="v"/>
            </a:pPr>
            <a:r>
              <a:rPr lang="it" sz="2400" b="1" dirty="0" smtClean="0">
                <a:solidFill>
                  <a:srgbClr val="CC3300"/>
                </a:solidFill>
              </a:rPr>
              <a:t>Aspetti di clima e relazioni tra pari:</a:t>
            </a:r>
          </a:p>
          <a:p>
            <a:pPr marL="1817688" lvl="4" indent="-547688">
              <a:buFont typeface="Wingdings" panose="05000000000000000000" pitchFamily="2" charset="2"/>
              <a:buChar char="v"/>
            </a:pPr>
            <a:r>
              <a:rPr lang="it" sz="2400" b="1" dirty="0" smtClean="0">
                <a:solidFill>
                  <a:srgbClr val="CC3300"/>
                </a:solidFill>
              </a:rPr>
              <a:t>Sospensioni agli studenti sopra o sotto la media</a:t>
            </a:r>
          </a:p>
          <a:p>
            <a:pPr marL="1817688" lvl="4" indent="-547688">
              <a:buFont typeface="Wingdings" panose="05000000000000000000" pitchFamily="2" charset="2"/>
              <a:buChar char="v"/>
            </a:pPr>
            <a:r>
              <a:rPr lang="it" sz="2400" b="1" dirty="0" smtClean="0">
                <a:solidFill>
                  <a:srgbClr val="CC3300"/>
                </a:solidFill>
              </a:rPr>
              <a:t>Azioni  interlocutorie, sanzionatorie, costruttive per rispondere ai comportamenti problematici degli studenti</a:t>
            </a:r>
          </a:p>
          <a:p>
            <a:pPr marL="1817688" lvl="4" indent="-547688">
              <a:buFont typeface="Wingdings" panose="05000000000000000000" pitchFamily="2" charset="2"/>
              <a:buChar char="v"/>
            </a:pPr>
            <a:r>
              <a:rPr lang="it" sz="2400" b="1" dirty="0" smtClean="0">
                <a:solidFill>
                  <a:srgbClr val="CC3300"/>
                </a:solidFill>
              </a:rPr>
              <a:t>Comportamenti problematici  e accettazione tra studenti</a:t>
            </a:r>
          </a:p>
          <a:p>
            <a:pPr marL="1817688" lvl="4" indent="-547688">
              <a:buFont typeface="Wingdings" panose="05000000000000000000" pitchFamily="2" charset="2"/>
              <a:buChar char="v"/>
            </a:pPr>
            <a:r>
              <a:rPr lang="it" sz="2400" b="1" dirty="0" smtClean="0">
                <a:solidFill>
                  <a:srgbClr val="CC3300"/>
                </a:solidFill>
              </a:rPr>
              <a:t>Benessere dello studente a scuola</a:t>
            </a:r>
          </a:p>
          <a:p>
            <a:pPr marL="1817688" lvl="4" indent="-547688">
              <a:buFont typeface="Wingdings" panose="05000000000000000000" pitchFamily="2" charset="2"/>
              <a:buChar char="v"/>
            </a:pPr>
            <a:r>
              <a:rPr lang="it" sz="2400" b="1" dirty="0" smtClean="0">
                <a:solidFill>
                  <a:srgbClr val="CC3300"/>
                </a:solidFill>
              </a:rPr>
              <a:t>Clima scolastico</a:t>
            </a:r>
          </a:p>
          <a:p>
            <a:pPr marL="1817688" lvl="4" indent="-547688">
              <a:buFont typeface="Wingdings" panose="05000000000000000000" pitchFamily="2" charset="2"/>
              <a:buChar char="v"/>
            </a:pPr>
            <a:r>
              <a:rPr lang="it" sz="2400" b="1" dirty="0" smtClean="0">
                <a:solidFill>
                  <a:srgbClr val="CC3300"/>
                </a:solidFill>
              </a:rPr>
              <a:t>Percezione dell’insegnamento</a:t>
            </a:r>
          </a:p>
          <a:p>
            <a:pPr marL="355600" lvl="2" indent="0">
              <a:buNone/>
            </a:pPr>
            <a:endParaRPr lang="it" sz="2400" b="1" dirty="0" smtClean="0">
              <a:solidFill>
                <a:srgbClr val="00B050"/>
              </a:solidFill>
            </a:endParaRPr>
          </a:p>
          <a:p>
            <a:pPr marL="355600" lvl="2" indent="0">
              <a:buNone/>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30</a:t>
            </a:fld>
            <a:endParaRPr lang="it-IT" noProof="0" dirty="0"/>
          </a:p>
        </p:txBody>
      </p:sp>
      <p:sp>
        <p:nvSpPr>
          <p:cNvPr id="6" name="Rettangolo arrotondato 5"/>
          <p:cNvSpPr/>
          <p:nvPr/>
        </p:nvSpPr>
        <p:spPr>
          <a:xfrm>
            <a:off x="1598121" y="1276520"/>
            <a:ext cx="7931487" cy="531075"/>
          </a:xfrm>
          <a:prstGeom prst="roundRect">
            <a:avLst/>
          </a:prstGeom>
          <a:no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9358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fontScale="90000"/>
          </a:bodyPr>
          <a:lstStyle/>
          <a:p>
            <a:pPr marL="914400" lvl="2" indent="0"/>
            <a:r>
              <a:rPr lang="it-IT" sz="4400" dirty="0" smtClean="0">
                <a:latin typeface="Tw Cen MT" panose="020B0602020104020603" pitchFamily="34" charset="0"/>
              </a:rPr>
              <a:t>Possibili domande </a:t>
            </a:r>
            <a:r>
              <a:rPr lang="it-IT" sz="2700" dirty="0">
                <a:latin typeface="Tw Cen MT" panose="020B0602020104020603" pitchFamily="34" charset="0"/>
              </a:rPr>
              <a:t>- </a:t>
            </a:r>
            <a:r>
              <a:rPr lang="it" sz="2700" dirty="0">
                <a:latin typeface="Tw Cen MT" panose="020B0602020104020603" pitchFamily="34" charset="0"/>
              </a:rPr>
              <a:t>SVILUPPO DELLA RELAZIONE EDUCATIVA E TRA PARI</a:t>
            </a:r>
          </a:p>
        </p:txBody>
      </p:sp>
      <p:sp>
        <p:nvSpPr>
          <p:cNvPr id="14" name="Segnaposto contenuto 13"/>
          <p:cNvSpPr>
            <a:spLocks noGrp="1"/>
          </p:cNvSpPr>
          <p:nvPr>
            <p:ph idx="1"/>
          </p:nvPr>
        </p:nvSpPr>
        <p:spPr>
          <a:xfrm>
            <a:off x="1104900" y="1378039"/>
            <a:ext cx="9982200" cy="4987592"/>
          </a:xfrm>
        </p:spPr>
        <p:txBody>
          <a:bodyPr rtlCol="0">
            <a:normAutofit/>
          </a:bodyPr>
          <a:lstStyle/>
          <a:p>
            <a:pPr marL="0" lvl="2" indent="0">
              <a:buFont typeface="Wingdings" panose="05000000000000000000" pitchFamily="2" charset="2"/>
              <a:buChar char="v"/>
            </a:pPr>
            <a:r>
              <a:rPr lang="it-IT" sz="2200" dirty="0" smtClean="0">
                <a:solidFill>
                  <a:srgbClr val="514843"/>
                </a:solidFill>
              </a:rPr>
              <a:t>La scuola ha stabilito delle regole condivise? C’è un documento (es. patto di corresponsabilità)?</a:t>
            </a:r>
          </a:p>
          <a:p>
            <a:pPr marL="0" lvl="2" indent="0">
              <a:buFont typeface="Wingdings" panose="05000000000000000000" pitchFamily="2" charset="2"/>
              <a:buChar char="v"/>
            </a:pPr>
            <a:r>
              <a:rPr lang="it-IT" sz="2200" dirty="0" smtClean="0">
                <a:solidFill>
                  <a:srgbClr val="514843"/>
                </a:solidFill>
              </a:rPr>
              <a:t>Come sono comunicate le regole alle varie componenti scolastiche? Ci sono attività in merito?</a:t>
            </a:r>
          </a:p>
          <a:p>
            <a:pPr marL="0" lvl="2" indent="0">
              <a:buFont typeface="Wingdings" panose="05000000000000000000" pitchFamily="2" charset="2"/>
              <a:buChar char="v"/>
            </a:pPr>
            <a:r>
              <a:rPr lang="it-IT" sz="2200" dirty="0" smtClean="0">
                <a:solidFill>
                  <a:srgbClr val="514843"/>
                </a:solidFill>
              </a:rPr>
              <a:t>L</a:t>
            </a:r>
            <a:r>
              <a:rPr lang="it" sz="2200" dirty="0" smtClean="0">
                <a:solidFill>
                  <a:srgbClr val="514843"/>
                </a:solidFill>
              </a:rPr>
              <a:t>a scuola ha promosso azioni per migliorare le relazioni tra studenti e/o tra studenti ed insegnanti?</a:t>
            </a:r>
          </a:p>
          <a:p>
            <a:pPr marL="0" lvl="2" indent="0">
              <a:buFont typeface="Wingdings" panose="05000000000000000000" pitchFamily="2" charset="2"/>
              <a:buChar char="v"/>
            </a:pPr>
            <a:r>
              <a:rPr lang="it-IT" sz="2200" dirty="0" smtClean="0">
                <a:solidFill>
                  <a:srgbClr val="514843"/>
                </a:solidFill>
              </a:rPr>
              <a:t>N</a:t>
            </a:r>
            <a:r>
              <a:rPr lang="it" sz="2200" dirty="0" smtClean="0">
                <a:solidFill>
                  <a:srgbClr val="514843"/>
                </a:solidFill>
              </a:rPr>
              <a:t>elle classi in cui insegna sono adottate regole di comportamento condivise? </a:t>
            </a:r>
            <a:r>
              <a:rPr lang="it-IT" sz="2200" dirty="0" smtClean="0">
                <a:solidFill>
                  <a:srgbClr val="514843"/>
                </a:solidFill>
              </a:rPr>
              <a:t>C</a:t>
            </a:r>
            <a:r>
              <a:rPr lang="it" sz="2200" dirty="0" smtClean="0">
                <a:solidFill>
                  <a:srgbClr val="514843"/>
                </a:solidFill>
              </a:rPr>
              <a:t>’è un documento (es. lista dei doveri, regole della classe)?</a:t>
            </a:r>
          </a:p>
          <a:p>
            <a:pPr marL="0" lvl="2" indent="0">
              <a:buFont typeface="Wingdings" panose="05000000000000000000" pitchFamily="2" charset="2"/>
              <a:buChar char="v"/>
            </a:pPr>
            <a:r>
              <a:rPr lang="it-IT" sz="2200" dirty="0" smtClean="0">
                <a:solidFill>
                  <a:srgbClr val="514843"/>
                </a:solidFill>
              </a:rPr>
              <a:t>N</a:t>
            </a:r>
            <a:r>
              <a:rPr lang="it" sz="2200" dirty="0" smtClean="0">
                <a:solidFill>
                  <a:srgbClr val="514843"/>
                </a:solidFill>
              </a:rPr>
              <a:t>elle classi in cui insegna sono state promosse azioni per migliorare le relazioni tra studenti e/o tra studenti e insegnanti?</a:t>
            </a:r>
          </a:p>
          <a:p>
            <a:pPr marL="0" lvl="2" indent="0">
              <a:buFont typeface="Wingdings" panose="05000000000000000000" pitchFamily="2" charset="2"/>
              <a:buChar char="v"/>
            </a:pPr>
            <a:r>
              <a:rPr lang="it-IT" sz="2200" dirty="0" smtClean="0">
                <a:solidFill>
                  <a:srgbClr val="514843"/>
                </a:solidFill>
              </a:rPr>
              <a:t>G</a:t>
            </a:r>
            <a:r>
              <a:rPr lang="it" sz="2200" dirty="0" smtClean="0">
                <a:solidFill>
                  <a:srgbClr val="514843"/>
                </a:solidFill>
              </a:rPr>
              <a:t>li insegnanti utilizzano le regole della scuola nella gestione delle loro classi?</a:t>
            </a:r>
          </a:p>
          <a:p>
            <a:pPr marL="0" lvl="2" indent="0">
              <a:buFont typeface="Wingdings" panose="05000000000000000000" pitchFamily="2" charset="2"/>
              <a:buChar char="v"/>
            </a:pPr>
            <a:r>
              <a:rPr lang="it-IT" sz="2200" dirty="0" smtClean="0">
                <a:solidFill>
                  <a:srgbClr val="514843"/>
                </a:solidFill>
              </a:rPr>
              <a:t>G</a:t>
            </a:r>
            <a:r>
              <a:rPr lang="it" sz="2200" dirty="0" smtClean="0">
                <a:solidFill>
                  <a:srgbClr val="514843"/>
                </a:solidFill>
              </a:rPr>
              <a:t>li insegnanti incontrati ritengono che la scuola favorisca relazioni positive tra studenti e insegnanti?</a:t>
            </a:r>
          </a:p>
          <a:p>
            <a:pPr marL="0" lvl="2" indent="0">
              <a:buFont typeface="Wingdings" panose="05000000000000000000" pitchFamily="2" charset="2"/>
              <a:buChar char="v"/>
            </a:pPr>
            <a:endParaRPr lang="it" sz="2000" dirty="0" smtClean="0">
              <a:solidFill>
                <a:srgbClr val="514843"/>
              </a:solidFill>
            </a:endParaRPr>
          </a:p>
          <a:p>
            <a:pPr marL="0" lvl="2" indent="0">
              <a:buFont typeface="Wingdings" panose="05000000000000000000" pitchFamily="2" charset="2"/>
              <a:buChar char="v"/>
            </a:pPr>
            <a:endParaRPr lang="it" sz="2000" dirty="0" smtClean="0">
              <a:solidFill>
                <a:srgbClr val="514843"/>
              </a:solidFill>
            </a:endParaRPr>
          </a:p>
          <a:p>
            <a:pPr marL="0" lvl="2" indent="0">
              <a:buNone/>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31</a:t>
            </a:fld>
            <a:endParaRPr lang="it-IT" noProof="0" dirty="0"/>
          </a:p>
        </p:txBody>
      </p:sp>
    </p:spTree>
    <p:extLst>
      <p:ext uri="{BB962C8B-B14F-4D97-AF65-F5344CB8AC3E}">
        <p14:creationId xmlns:p14="http://schemas.microsoft.com/office/powerpoint/2010/main" val="221073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28700" y="1378039"/>
            <a:ext cx="9982200" cy="4794161"/>
          </a:xfrm>
        </p:spPr>
        <p:txBody>
          <a:bodyPr rtlCol="0">
            <a:normAutofit fontScale="92500" lnSpcReduction="10000"/>
          </a:bodyPr>
          <a:lstStyle/>
          <a:p>
            <a:pPr marL="914400" lvl="2" indent="0">
              <a:buNone/>
            </a:pPr>
            <a:r>
              <a:rPr lang="it" sz="2400" b="1" dirty="0">
                <a:solidFill>
                  <a:srgbClr val="00B050"/>
                </a:solidFill>
                <a:effectLst>
                  <a:outerShdw blurRad="38100" dist="38100" dir="2700000" algn="tl">
                    <a:srgbClr val="000000">
                      <a:alpha val="43137"/>
                    </a:srgbClr>
                  </a:outerShdw>
                </a:effectLst>
              </a:rPr>
              <a:t>INCLUSIONE, INTEGRAZIONE E DIFFERENZIAZIONE DEI </a:t>
            </a:r>
            <a:r>
              <a:rPr lang="it" sz="2400" b="1" dirty="0" smtClean="0">
                <a:solidFill>
                  <a:srgbClr val="00B050"/>
                </a:solidFill>
                <a:effectLst>
                  <a:outerShdw blurRad="38100" dist="38100" dir="2700000" algn="tl">
                    <a:srgbClr val="000000">
                      <a:alpha val="43137"/>
                    </a:srgbClr>
                  </a:outerShdw>
                </a:effectLst>
              </a:rPr>
              <a:t>PERCORSI</a:t>
            </a:r>
            <a:endParaRPr lang="it" sz="2400" b="1" dirty="0">
              <a:solidFill>
                <a:srgbClr val="00B050"/>
              </a:solidFill>
              <a:effectLst>
                <a:outerShdw blurRad="38100" dist="38100" dir="2700000" algn="tl">
                  <a:srgbClr val="000000">
                    <a:alpha val="43137"/>
                  </a:srgbClr>
                </a:outerShdw>
              </a:effectLst>
            </a:endParaRPr>
          </a:p>
          <a:p>
            <a:pPr marL="914400" lvl="2" indent="0">
              <a:buNone/>
            </a:pPr>
            <a:endParaRPr lang="it" sz="2000" b="1" dirty="0" smtClean="0">
              <a:solidFill>
                <a:srgbClr val="00B050"/>
              </a:solidFill>
              <a:effectLst>
                <a:outerShdw blurRad="38100" dist="38100" dir="2700000" algn="tl">
                  <a:srgbClr val="000000">
                    <a:alpha val="43137"/>
                  </a:srgbClr>
                </a:outerShdw>
              </a:effectLst>
            </a:endParaRPr>
          </a:p>
          <a:p>
            <a:pPr marL="903288" lvl="2" indent="-547688">
              <a:buClr>
                <a:srgbClr val="00B050"/>
              </a:buClr>
              <a:buFont typeface="Wingdings" panose="05000000000000000000" pitchFamily="2" charset="2"/>
              <a:buChar char="v"/>
            </a:pPr>
            <a:r>
              <a:rPr lang="it" sz="2400" b="1" dirty="0" smtClean="0">
                <a:solidFill>
                  <a:schemeClr val="accent5">
                    <a:lumMod val="50000"/>
                  </a:schemeClr>
                </a:solidFill>
              </a:rPr>
              <a:t>Strategia di gestione delle diverse forme di diversità</a:t>
            </a:r>
          </a:p>
          <a:p>
            <a:pPr marL="903288" lvl="2" indent="-547688">
              <a:buClr>
                <a:srgbClr val="00B050"/>
              </a:buClr>
              <a:buFont typeface="Wingdings" panose="05000000000000000000" pitchFamily="2" charset="2"/>
              <a:buChar char="v"/>
            </a:pPr>
            <a:r>
              <a:rPr lang="it" sz="2400" b="1" dirty="0" smtClean="0">
                <a:solidFill>
                  <a:schemeClr val="accent5">
                    <a:lumMod val="50000"/>
                  </a:schemeClr>
                </a:solidFill>
              </a:rPr>
              <a:t>Adeguamento dei processi di insegnamento e apprendimento ai bisogni formativi di ciascun allievo</a:t>
            </a:r>
          </a:p>
          <a:p>
            <a:pPr marL="355600" lvl="2" indent="0">
              <a:buClr>
                <a:srgbClr val="00B050"/>
              </a:buClr>
              <a:buNone/>
            </a:pPr>
            <a:endParaRPr lang="it" sz="2400" b="1" dirty="0" smtClean="0">
              <a:solidFill>
                <a:schemeClr val="accent5">
                  <a:lumMod val="50000"/>
                </a:schemeClr>
              </a:solidFill>
            </a:endParaRPr>
          </a:p>
          <a:p>
            <a:pPr marL="355600" lvl="2" indent="0">
              <a:buClr>
                <a:srgbClr val="00B050"/>
              </a:buClr>
              <a:buNone/>
            </a:pPr>
            <a:r>
              <a:rPr lang="it" sz="2400" b="1" dirty="0" smtClean="0">
                <a:solidFill>
                  <a:srgbClr val="00B050"/>
                </a:solidFill>
                <a:effectLst>
                  <a:outerShdw blurRad="38100" dist="38100" dir="2700000" algn="tl">
                    <a:srgbClr val="000000">
                      <a:alpha val="43137"/>
                    </a:srgbClr>
                  </a:outerShdw>
                </a:effectLst>
              </a:rPr>
              <a:t>INCLUSIONE, INTEGRAZIONE:</a:t>
            </a:r>
          </a:p>
          <a:p>
            <a:pPr marL="1817688" lvl="4" indent="-547688">
              <a:buClr>
                <a:srgbClr val="00B050"/>
              </a:buClr>
              <a:buFont typeface="Wingdings" panose="05000000000000000000" pitchFamily="2" charset="2"/>
              <a:buChar char="v"/>
            </a:pPr>
            <a:r>
              <a:rPr lang="it" sz="2400" b="1" dirty="0" smtClean="0">
                <a:solidFill>
                  <a:schemeClr val="accent5">
                    <a:lumMod val="50000"/>
                  </a:schemeClr>
                </a:solidFill>
              </a:rPr>
              <a:t>La scuola realizza percorsi fuori dall’aula per gli studenti con disabilità (es. nuoto, laboratori, computer, ecc. )</a:t>
            </a:r>
          </a:p>
          <a:p>
            <a:pPr marL="1817688" lvl="4" indent="-547688">
              <a:buClr>
                <a:srgbClr val="00B050"/>
              </a:buClr>
              <a:buFont typeface="Wingdings" panose="05000000000000000000" pitchFamily="2" charset="2"/>
              <a:buChar char="v"/>
            </a:pPr>
            <a:r>
              <a:rPr lang="it" sz="2400" b="1" dirty="0" smtClean="0">
                <a:solidFill>
                  <a:schemeClr val="accent5">
                    <a:lumMod val="50000"/>
                  </a:schemeClr>
                </a:solidFill>
              </a:rPr>
              <a:t>La scuola realizza attività per integrare gli studenti con disabilità nel gruppo dei pari (es, orto,  giochi di squadra, ecc.)</a:t>
            </a:r>
          </a:p>
          <a:p>
            <a:pPr marL="1817688" lvl="4" indent="-547688">
              <a:buClr>
                <a:srgbClr val="00B050"/>
              </a:buClr>
              <a:buFont typeface="Wingdings" panose="05000000000000000000" pitchFamily="2" charset="2"/>
              <a:buChar char="v"/>
            </a:pPr>
            <a:r>
              <a:rPr lang="it" sz="2400" b="1" dirty="0" smtClean="0">
                <a:solidFill>
                  <a:schemeClr val="accent5">
                    <a:lumMod val="50000"/>
                  </a:schemeClr>
                </a:solidFill>
              </a:rPr>
              <a:t>La scuola realizza percorsi di lingua italiana rivolti agli studenti stranieri</a:t>
            </a:r>
          </a:p>
          <a:p>
            <a:pPr marL="1817688" lvl="4" indent="-547688">
              <a:buClr>
                <a:srgbClr val="00B050"/>
              </a:buClr>
              <a:buFont typeface="Wingdings" panose="05000000000000000000" pitchFamily="2" charset="2"/>
              <a:buChar char="v"/>
            </a:pPr>
            <a:r>
              <a:rPr lang="it-IT" sz="2400" b="1" dirty="0" smtClean="0">
                <a:solidFill>
                  <a:schemeClr val="accent5">
                    <a:lumMod val="50000"/>
                  </a:schemeClr>
                </a:solidFill>
              </a:rPr>
              <a:t>L</a:t>
            </a:r>
            <a:r>
              <a:rPr lang="it" sz="2400" b="1" dirty="0" smtClean="0">
                <a:solidFill>
                  <a:schemeClr val="accent5">
                    <a:lumMod val="50000"/>
                  </a:schemeClr>
                </a:solidFill>
              </a:rPr>
              <a:t>a scuola realizza attività di accoglienza per gli studenti  stranieri da poco in Italia</a:t>
            </a:r>
          </a:p>
          <a:p>
            <a:pPr marL="355600" lvl="2" indent="0">
              <a:buNone/>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32</a:t>
            </a:fld>
            <a:endParaRPr lang="it-IT" noProof="0" dirty="0"/>
          </a:p>
        </p:txBody>
      </p:sp>
      <p:sp>
        <p:nvSpPr>
          <p:cNvPr id="6" name="Rettangolo arrotondato 5"/>
          <p:cNvSpPr/>
          <p:nvPr/>
        </p:nvSpPr>
        <p:spPr>
          <a:xfrm>
            <a:off x="1598121" y="1276519"/>
            <a:ext cx="9511157" cy="531075"/>
          </a:xfrm>
          <a:prstGeom prst="roundRect">
            <a:avLst/>
          </a:prstGeom>
          <a:solidFill>
            <a:srgbClr val="FFC000"/>
          </a:solid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lvl="2"/>
            <a:r>
              <a:rPr lang="it" sz="2400" b="1" dirty="0">
                <a:solidFill>
                  <a:srgbClr val="00B050"/>
                </a:solidFill>
                <a:effectLst>
                  <a:outerShdw blurRad="38100" dist="38100" dir="2700000" algn="tl">
                    <a:srgbClr val="000000">
                      <a:alpha val="43137"/>
                    </a:srgbClr>
                  </a:outerShdw>
                </a:effectLst>
              </a:rPr>
              <a:t>INCLUSIONE, INTEGRAZIONE E DIFFERENZIAZIONE DEI PERCORSI</a:t>
            </a:r>
          </a:p>
        </p:txBody>
      </p:sp>
    </p:spTree>
    <p:extLst>
      <p:ext uri="{BB962C8B-B14F-4D97-AF65-F5344CB8AC3E}">
        <p14:creationId xmlns:p14="http://schemas.microsoft.com/office/powerpoint/2010/main" val="311740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a:bodyPr>
          <a:lstStyle/>
          <a:p>
            <a:pPr marL="914400" lvl="2" indent="0"/>
            <a:r>
              <a:rPr lang="it-IT" sz="4400" dirty="0" smtClean="0">
                <a:latin typeface="Tw Cen MT" panose="020B0602020104020603" pitchFamily="34" charset="0"/>
              </a:rPr>
              <a:t>Possibili domande </a:t>
            </a:r>
            <a:r>
              <a:rPr lang="it-IT" sz="2700" dirty="0">
                <a:latin typeface="Tw Cen MT" panose="020B0602020104020603" pitchFamily="34" charset="0"/>
              </a:rPr>
              <a:t>- </a:t>
            </a:r>
            <a:r>
              <a:rPr lang="it" sz="2700" dirty="0">
                <a:latin typeface="Tw Cen MT" panose="020B0602020104020603" pitchFamily="34" charset="0"/>
              </a:rPr>
              <a:t>INCLUSIONE, INTEGRAZIONE</a:t>
            </a:r>
          </a:p>
        </p:txBody>
      </p:sp>
      <p:sp>
        <p:nvSpPr>
          <p:cNvPr id="14" name="Segnaposto contenuto 13"/>
          <p:cNvSpPr>
            <a:spLocks noGrp="1"/>
          </p:cNvSpPr>
          <p:nvPr>
            <p:ph idx="1"/>
          </p:nvPr>
        </p:nvSpPr>
        <p:spPr>
          <a:xfrm>
            <a:off x="1104900" y="1378039"/>
            <a:ext cx="9982200" cy="4987592"/>
          </a:xfrm>
        </p:spPr>
        <p:txBody>
          <a:bodyPr rtlCol="0">
            <a:normAutofit lnSpcReduction="10000"/>
          </a:bodyPr>
          <a:lstStyle/>
          <a:p>
            <a:pPr marL="0" lvl="2" indent="0">
              <a:buFont typeface="Wingdings" panose="05000000000000000000" pitchFamily="2" charset="2"/>
              <a:buChar char="v"/>
            </a:pPr>
            <a:r>
              <a:rPr lang="it" sz="2200" dirty="0" smtClean="0">
                <a:solidFill>
                  <a:srgbClr val="514843"/>
                </a:solidFill>
              </a:rPr>
              <a:t>Che lavoro ha svolto il gruppo di lavoro H di istituo?</a:t>
            </a:r>
          </a:p>
          <a:p>
            <a:pPr marL="0" lvl="2" indent="0">
              <a:buFont typeface="Wingdings" panose="05000000000000000000" pitchFamily="2" charset="2"/>
              <a:buChar char="v"/>
            </a:pPr>
            <a:r>
              <a:rPr lang="it-IT" sz="2200" dirty="0" smtClean="0">
                <a:solidFill>
                  <a:srgbClr val="514843"/>
                </a:solidFill>
              </a:rPr>
              <a:t>L</a:t>
            </a:r>
            <a:r>
              <a:rPr lang="it" sz="2200" dirty="0" smtClean="0">
                <a:solidFill>
                  <a:srgbClr val="514843"/>
                </a:solidFill>
              </a:rPr>
              <a:t>a scuola coinvolge le famiglie degli studenti con disabilità? C</a:t>
            </a:r>
            <a:r>
              <a:rPr lang="it-IT" sz="2200" dirty="0" smtClean="0">
                <a:solidFill>
                  <a:srgbClr val="514843"/>
                </a:solidFill>
              </a:rPr>
              <a:t>o</a:t>
            </a:r>
            <a:r>
              <a:rPr lang="it" sz="2200" dirty="0" smtClean="0">
                <a:solidFill>
                  <a:srgbClr val="514843"/>
                </a:solidFill>
              </a:rPr>
              <a:t>me?</a:t>
            </a:r>
          </a:p>
          <a:p>
            <a:pPr marL="0" lvl="2" indent="0">
              <a:buFont typeface="Wingdings" panose="05000000000000000000" pitchFamily="2" charset="2"/>
              <a:buChar char="v"/>
            </a:pPr>
            <a:r>
              <a:rPr lang="it-IT" sz="2200" dirty="0" smtClean="0">
                <a:solidFill>
                  <a:srgbClr val="514843"/>
                </a:solidFill>
              </a:rPr>
              <a:t>Q</a:t>
            </a:r>
            <a:r>
              <a:rPr lang="it" sz="2200" dirty="0" smtClean="0">
                <a:solidFill>
                  <a:srgbClr val="514843"/>
                </a:solidFill>
              </a:rPr>
              <a:t>uali attività rivolte all’inclusione degli studenti con disabiltà sono realizzate? </a:t>
            </a:r>
            <a:r>
              <a:rPr lang="it-IT" sz="2200" dirty="0" smtClean="0">
                <a:solidFill>
                  <a:srgbClr val="514843"/>
                </a:solidFill>
              </a:rPr>
              <a:t>Q</a:t>
            </a:r>
            <a:r>
              <a:rPr lang="it" sz="2200" dirty="0" smtClean="0">
                <a:solidFill>
                  <a:srgbClr val="514843"/>
                </a:solidFill>
              </a:rPr>
              <a:t>uali sono le finalità? (documenti, progetti, materiali) </a:t>
            </a:r>
          </a:p>
          <a:p>
            <a:pPr marL="0" lvl="2" indent="0">
              <a:buFont typeface="Wingdings" panose="05000000000000000000" pitchFamily="2" charset="2"/>
              <a:buChar char="v"/>
            </a:pPr>
            <a:r>
              <a:rPr lang="it-IT" sz="2200" dirty="0" smtClean="0">
                <a:solidFill>
                  <a:srgbClr val="514843"/>
                </a:solidFill>
              </a:rPr>
              <a:t>Q</a:t>
            </a:r>
            <a:r>
              <a:rPr lang="it" sz="2200" dirty="0" smtClean="0">
                <a:solidFill>
                  <a:srgbClr val="514843"/>
                </a:solidFill>
              </a:rPr>
              <a:t>uali supporti didattici per gli studenti con disabiltà sono presenti a scuola? </a:t>
            </a:r>
            <a:r>
              <a:rPr lang="it-IT" sz="2200" dirty="0" smtClean="0">
                <a:solidFill>
                  <a:srgbClr val="514843"/>
                </a:solidFill>
              </a:rPr>
              <a:t>C</a:t>
            </a:r>
            <a:r>
              <a:rPr lang="it" sz="2200" dirty="0" smtClean="0">
                <a:solidFill>
                  <a:srgbClr val="514843"/>
                </a:solidFill>
              </a:rPr>
              <a:t>ome sono usati?</a:t>
            </a:r>
          </a:p>
          <a:p>
            <a:pPr marL="0" lvl="2" indent="0">
              <a:buFont typeface="Wingdings" panose="05000000000000000000" pitchFamily="2" charset="2"/>
              <a:buChar char="v"/>
            </a:pPr>
            <a:r>
              <a:rPr lang="it-IT" sz="2200" dirty="0" smtClean="0">
                <a:solidFill>
                  <a:srgbClr val="514843"/>
                </a:solidFill>
              </a:rPr>
              <a:t>Q</a:t>
            </a:r>
            <a:r>
              <a:rPr lang="it" sz="2200" dirty="0" smtClean="0">
                <a:solidFill>
                  <a:srgbClr val="514843"/>
                </a:solidFill>
              </a:rPr>
              <a:t>uali obiettivi educativi hanno raggiunto gli studenti con disabiltà?</a:t>
            </a:r>
          </a:p>
          <a:p>
            <a:pPr marL="0" lvl="2" indent="0">
              <a:buFont typeface="Wingdings" panose="05000000000000000000" pitchFamily="2" charset="2"/>
              <a:buChar char="v"/>
            </a:pPr>
            <a:r>
              <a:rPr lang="it-IT" sz="2200" dirty="0" smtClean="0">
                <a:solidFill>
                  <a:srgbClr val="514843"/>
                </a:solidFill>
              </a:rPr>
              <a:t>Q</a:t>
            </a:r>
            <a:r>
              <a:rPr lang="it" sz="2200" dirty="0" smtClean="0">
                <a:solidFill>
                  <a:srgbClr val="514843"/>
                </a:solidFill>
              </a:rPr>
              <a:t>uali caratteristiche hanno gli studenti stranieri di questa scuola? </a:t>
            </a:r>
            <a:r>
              <a:rPr lang="it-IT" sz="2200" dirty="0" smtClean="0">
                <a:solidFill>
                  <a:srgbClr val="514843"/>
                </a:solidFill>
              </a:rPr>
              <a:t>Q</a:t>
            </a:r>
            <a:r>
              <a:rPr lang="it" sz="2200" dirty="0" smtClean="0">
                <a:solidFill>
                  <a:srgbClr val="514843"/>
                </a:solidFill>
              </a:rPr>
              <a:t>uali sono le difficoltà linguistiche? </a:t>
            </a:r>
            <a:r>
              <a:rPr lang="it-IT" sz="2200" dirty="0" smtClean="0">
                <a:solidFill>
                  <a:srgbClr val="514843"/>
                </a:solidFill>
              </a:rPr>
              <a:t>C</a:t>
            </a:r>
            <a:r>
              <a:rPr lang="it" sz="2200" dirty="0" smtClean="0">
                <a:solidFill>
                  <a:srgbClr val="514843"/>
                </a:solidFill>
              </a:rPr>
              <a:t>’è una documentazione su questi aspetti da visionare? </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’è un gruppo o una commissione che si occupa dell’inclusione degli alunni stranieri?</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ome è gestita la comunicazione con le famiglie degli studenti stranieri? </a:t>
            </a:r>
            <a:r>
              <a:rPr lang="it-IT" sz="2200" dirty="0" smtClean="0">
                <a:solidFill>
                  <a:srgbClr val="514843"/>
                </a:solidFill>
              </a:rPr>
              <a:t>Q</a:t>
            </a:r>
            <a:r>
              <a:rPr lang="it" sz="2200" dirty="0" smtClean="0">
                <a:solidFill>
                  <a:srgbClr val="514843"/>
                </a:solidFill>
              </a:rPr>
              <a:t>uale ruolo hanno i mediatori culturali? </a:t>
            </a:r>
            <a:r>
              <a:rPr lang="it-IT" sz="2200" dirty="0" smtClean="0">
                <a:solidFill>
                  <a:srgbClr val="514843"/>
                </a:solidFill>
              </a:rPr>
              <a:t>C</a:t>
            </a:r>
            <a:r>
              <a:rPr lang="it" sz="2200" dirty="0" smtClean="0">
                <a:solidFill>
                  <a:srgbClr val="514843"/>
                </a:solidFill>
              </a:rPr>
              <a:t>i sono puscoli in altre lingue?</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ome sono assegnati gli studenti stranieri alle classi?</a:t>
            </a:r>
            <a:endParaRPr lang="it" sz="2000" dirty="0" smtClean="0">
              <a:solidFill>
                <a:srgbClr val="514843"/>
              </a:solidFill>
            </a:endParaRPr>
          </a:p>
          <a:p>
            <a:pPr marL="0" lvl="2" indent="0">
              <a:buNone/>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33</a:t>
            </a:fld>
            <a:endParaRPr lang="it-IT" noProof="0" dirty="0"/>
          </a:p>
        </p:txBody>
      </p:sp>
    </p:spTree>
    <p:extLst>
      <p:ext uri="{BB962C8B-B14F-4D97-AF65-F5344CB8AC3E}">
        <p14:creationId xmlns:p14="http://schemas.microsoft.com/office/powerpoint/2010/main" val="1546798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76299" y="0"/>
            <a:ext cx="10659208" cy="1096962"/>
          </a:xfrm>
        </p:spPr>
        <p:txBody>
          <a:bodyPr rtlCol="0">
            <a:normAutofit/>
          </a:bodyPr>
          <a:lstStyle/>
          <a:p>
            <a:pPr marL="914400" lvl="2" indent="0"/>
            <a:r>
              <a:rPr lang="it-IT" sz="4400" dirty="0" smtClean="0">
                <a:latin typeface="Tw Cen MT" panose="020B0602020104020603" pitchFamily="34" charset="0"/>
              </a:rPr>
              <a:t>Possibili domande </a:t>
            </a:r>
            <a:r>
              <a:rPr lang="it-IT" sz="2700" dirty="0">
                <a:latin typeface="Tw Cen MT" panose="020B0602020104020603" pitchFamily="34" charset="0"/>
              </a:rPr>
              <a:t>- </a:t>
            </a:r>
            <a:r>
              <a:rPr lang="it" sz="2700" dirty="0">
                <a:latin typeface="Tw Cen MT" panose="020B0602020104020603" pitchFamily="34" charset="0"/>
              </a:rPr>
              <a:t>INCLUSIONE, INTEGRAZIONE</a:t>
            </a:r>
          </a:p>
        </p:txBody>
      </p:sp>
      <p:sp>
        <p:nvSpPr>
          <p:cNvPr id="14" name="Segnaposto contenuto 13"/>
          <p:cNvSpPr>
            <a:spLocks noGrp="1"/>
          </p:cNvSpPr>
          <p:nvPr>
            <p:ph idx="1"/>
          </p:nvPr>
        </p:nvSpPr>
        <p:spPr>
          <a:xfrm>
            <a:off x="1104900" y="1378039"/>
            <a:ext cx="9982200" cy="4987592"/>
          </a:xfrm>
        </p:spPr>
        <p:txBody>
          <a:bodyPr rtlCol="0">
            <a:normAutofit fontScale="92500" lnSpcReduction="20000"/>
          </a:bodyPr>
          <a:lstStyle/>
          <a:p>
            <a:pPr marL="0" lvl="2" indent="0">
              <a:buFont typeface="Wingdings" panose="05000000000000000000" pitchFamily="2" charset="2"/>
              <a:buChar char="v"/>
            </a:pPr>
            <a:r>
              <a:rPr lang="it-IT" sz="2200" dirty="0" smtClean="0">
                <a:solidFill>
                  <a:srgbClr val="514843"/>
                </a:solidFill>
              </a:rPr>
              <a:t>H</a:t>
            </a:r>
            <a:r>
              <a:rPr lang="it" sz="2200" dirty="0" smtClean="0">
                <a:solidFill>
                  <a:srgbClr val="514843"/>
                </a:solidFill>
              </a:rPr>
              <a:t>a utilizzato strumenti per comprendere meglio i bisogni formativi degli studenti con disabiltà a inizio anno (es. test, griglie di osservazione)?</a:t>
            </a:r>
          </a:p>
          <a:p>
            <a:pPr marL="0" lvl="2" indent="0">
              <a:buFont typeface="Wingdings" panose="05000000000000000000" pitchFamily="2" charset="2"/>
              <a:buChar char="v"/>
            </a:pPr>
            <a:r>
              <a:rPr lang="it-IT" sz="2200" dirty="0" smtClean="0">
                <a:solidFill>
                  <a:srgbClr val="514843"/>
                </a:solidFill>
              </a:rPr>
              <a:t>I</a:t>
            </a:r>
            <a:r>
              <a:rPr lang="it" sz="2200" dirty="0" smtClean="0">
                <a:solidFill>
                  <a:srgbClr val="514843"/>
                </a:solidFill>
              </a:rPr>
              <a:t>n che modo ha partecipato alla stesura del Piano Educativo Individualizzato? </a:t>
            </a:r>
            <a:r>
              <a:rPr lang="it-IT" sz="2200" dirty="0" smtClean="0">
                <a:solidFill>
                  <a:srgbClr val="514843"/>
                </a:solidFill>
              </a:rPr>
              <a:t>C</a:t>
            </a:r>
            <a:r>
              <a:rPr lang="it" sz="2200" dirty="0" smtClean="0">
                <a:solidFill>
                  <a:srgbClr val="514843"/>
                </a:solidFill>
              </a:rPr>
              <a:t>he tipo di collaborazione c’è stata tra le diverse componenti (docenti di sostegno, docenti curriculari, genitori, soggetti esterni)?</a:t>
            </a:r>
          </a:p>
          <a:p>
            <a:pPr marL="0" lvl="2" indent="0">
              <a:buFont typeface="Wingdings" panose="05000000000000000000" pitchFamily="2" charset="2"/>
              <a:buChar char="v"/>
            </a:pPr>
            <a:r>
              <a:rPr lang="it-IT" sz="2200" dirty="0" smtClean="0">
                <a:solidFill>
                  <a:srgbClr val="514843"/>
                </a:solidFill>
              </a:rPr>
              <a:t>Q</a:t>
            </a:r>
            <a:r>
              <a:rPr lang="it" sz="2200" dirty="0" smtClean="0">
                <a:solidFill>
                  <a:srgbClr val="514843"/>
                </a:solidFill>
              </a:rPr>
              <a:t>uale attività ha proposto in classe agli studenti disabili (ad esempio unità didattiche, materiali ad hoc, assegnazione di compiti differenziati, lavori di gruppo)? (</a:t>
            </a:r>
            <a:r>
              <a:rPr lang="it-IT" sz="2200" dirty="0" smtClean="0">
                <a:solidFill>
                  <a:srgbClr val="514843"/>
                </a:solidFill>
              </a:rPr>
              <a:t>E</a:t>
            </a:r>
            <a:r>
              <a:rPr lang="it" sz="2200" dirty="0" smtClean="0">
                <a:solidFill>
                  <a:srgbClr val="514843"/>
                </a:solidFill>
              </a:rPr>
              <a:t>sempi: registro personale, materiali didattici)</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he collaborazione c’è con l’insegnante di sostegno?</a:t>
            </a:r>
          </a:p>
          <a:p>
            <a:pPr marL="0" lvl="2" indent="0">
              <a:buFont typeface="Wingdings" panose="05000000000000000000" pitchFamily="2" charset="2"/>
              <a:buChar char="v"/>
            </a:pPr>
            <a:r>
              <a:rPr lang="it-IT" sz="2200" dirty="0" smtClean="0">
                <a:solidFill>
                  <a:srgbClr val="514843"/>
                </a:solidFill>
              </a:rPr>
              <a:t>C</a:t>
            </a:r>
            <a:r>
              <a:rPr lang="it" sz="2200" dirty="0" smtClean="0">
                <a:solidFill>
                  <a:srgbClr val="514843"/>
                </a:solidFill>
              </a:rPr>
              <a:t>he collaborazione c’è con il docenti curriculari? </a:t>
            </a:r>
            <a:r>
              <a:rPr lang="it-IT" sz="2200" dirty="0" smtClean="0">
                <a:solidFill>
                  <a:srgbClr val="514843"/>
                </a:solidFill>
              </a:rPr>
              <a:t>Q</a:t>
            </a:r>
            <a:r>
              <a:rPr lang="it" sz="2200" dirty="0" smtClean="0">
                <a:solidFill>
                  <a:srgbClr val="514843"/>
                </a:solidFill>
              </a:rPr>
              <a:t>uali interventi avete realizzato insieme? (esempi) Quali attività ha realizzato individualmente?</a:t>
            </a:r>
          </a:p>
          <a:p>
            <a:pPr marL="0" lvl="2" indent="0">
              <a:buFont typeface="Wingdings" panose="05000000000000000000" pitchFamily="2" charset="2"/>
              <a:buChar char="v"/>
            </a:pPr>
            <a:r>
              <a:rPr lang="it" sz="2200" dirty="0" smtClean="0">
                <a:solidFill>
                  <a:srgbClr val="514843"/>
                </a:solidFill>
              </a:rPr>
              <a:t>Utilizza supporti didattici specifici?</a:t>
            </a:r>
          </a:p>
          <a:p>
            <a:pPr marL="87313" lvl="2" indent="-87313">
              <a:buFont typeface="Wingdings" panose="05000000000000000000" pitchFamily="2" charset="2"/>
              <a:buChar char="v"/>
            </a:pPr>
            <a:r>
              <a:rPr lang="it" sz="2200" dirty="0" smtClean="0">
                <a:solidFill>
                  <a:srgbClr val="514843"/>
                </a:solidFill>
              </a:rPr>
              <a:t>Che tipo di attività svolge suo figlio a scuola? </a:t>
            </a:r>
            <a:r>
              <a:rPr lang="it-IT" sz="2200" dirty="0" smtClean="0">
                <a:solidFill>
                  <a:srgbClr val="514843"/>
                </a:solidFill>
              </a:rPr>
              <a:t>S</a:t>
            </a:r>
            <a:r>
              <a:rPr lang="it" sz="2200" dirty="0" smtClean="0">
                <a:solidFill>
                  <a:srgbClr val="514843"/>
                </a:solidFill>
              </a:rPr>
              <a:t>volge anche qualche attività fuori della classe? </a:t>
            </a:r>
            <a:r>
              <a:rPr lang="it-IT" sz="2200" dirty="0" smtClean="0">
                <a:solidFill>
                  <a:srgbClr val="514843"/>
                </a:solidFill>
              </a:rPr>
              <a:t>C</a:t>
            </a:r>
            <a:r>
              <a:rPr lang="it" sz="2200" dirty="0" smtClean="0">
                <a:solidFill>
                  <a:srgbClr val="514843"/>
                </a:solidFill>
              </a:rPr>
              <a:t>ome lo coinvolgono nell’attività della classe?</a:t>
            </a:r>
          </a:p>
          <a:p>
            <a:pPr marL="176213" lvl="2" indent="-176213">
              <a:buFont typeface="Wingdings" panose="05000000000000000000" pitchFamily="2" charset="2"/>
              <a:buChar char="v"/>
            </a:pPr>
            <a:r>
              <a:rPr lang="it" sz="2200" dirty="0" smtClean="0">
                <a:solidFill>
                  <a:srgbClr val="514843"/>
                </a:solidFill>
              </a:rPr>
              <a:t>Ha partecipato ad incontri a scuola? In quali occasioni? Di che si è parlato?</a:t>
            </a:r>
          </a:p>
          <a:p>
            <a:pPr marL="0" lvl="2" indent="0">
              <a:buFont typeface="Wingdings" panose="05000000000000000000" pitchFamily="2" charset="2"/>
              <a:buChar char="v"/>
            </a:pPr>
            <a:r>
              <a:rPr lang="it" sz="2200" dirty="0" smtClean="0">
                <a:solidFill>
                  <a:srgbClr val="514843"/>
                </a:solidFill>
              </a:rPr>
              <a:t>Secondo lei questa scuola aiuta gli studenti con disabiltà a sviluppare le proprie potenzialità? </a:t>
            </a:r>
            <a:r>
              <a:rPr lang="it-IT" sz="2200" dirty="0" smtClean="0">
                <a:solidFill>
                  <a:srgbClr val="514843"/>
                </a:solidFill>
              </a:rPr>
              <a:t>A</a:t>
            </a:r>
            <a:r>
              <a:rPr lang="it" sz="2200" dirty="0" smtClean="0">
                <a:solidFill>
                  <a:srgbClr val="514843"/>
                </a:solidFill>
              </a:rPr>
              <a:t> stare bene con i compagni?</a:t>
            </a:r>
          </a:p>
          <a:p>
            <a:pPr marL="0" lvl="2" indent="0">
              <a:buFont typeface="Wingdings" panose="05000000000000000000" pitchFamily="2" charset="2"/>
              <a:buChar char="v"/>
            </a:pPr>
            <a:r>
              <a:rPr lang="it-IT" sz="2200" dirty="0" smtClean="0">
                <a:solidFill>
                  <a:srgbClr val="514843"/>
                </a:solidFill>
              </a:rPr>
              <a:t>L</a:t>
            </a:r>
            <a:r>
              <a:rPr lang="it" sz="2200" dirty="0" smtClean="0">
                <a:solidFill>
                  <a:srgbClr val="514843"/>
                </a:solidFill>
              </a:rPr>
              <a:t>a scuola realizza azioni di sensibilizzazione sui temi della diversità e dell’inclusione e/o sul riconoscimento di stereotipi e pregiudizi?</a:t>
            </a:r>
          </a:p>
          <a:p>
            <a:pPr marL="0" lvl="2" indent="0">
              <a:buFont typeface="Wingdings" panose="05000000000000000000" pitchFamily="2" charset="2"/>
              <a:buChar char="v"/>
            </a:pPr>
            <a:endParaRPr lang="it" sz="2200" dirty="0" smtClean="0">
              <a:solidFill>
                <a:srgbClr val="514843"/>
              </a:solidFill>
            </a:endParaRPr>
          </a:p>
          <a:p>
            <a:pPr marL="0" lvl="2" indent="0">
              <a:buNone/>
            </a:pPr>
            <a:endParaRPr lang="it-IT" sz="2400" b="1" dirty="0" smtClean="0">
              <a:solidFill>
                <a:srgbClr val="00B050"/>
              </a:solidFill>
            </a:endParaRPr>
          </a:p>
          <a:p>
            <a:pPr marL="0" lvl="2" indent="0">
              <a:buFont typeface="Wingdings" panose="05000000000000000000" pitchFamily="2" charset="2"/>
              <a:buChar char="v"/>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34</a:t>
            </a:fld>
            <a:endParaRPr lang="it-IT" noProof="0" dirty="0"/>
          </a:p>
        </p:txBody>
      </p:sp>
    </p:spTree>
    <p:extLst>
      <p:ext uri="{BB962C8B-B14F-4D97-AF65-F5344CB8AC3E}">
        <p14:creationId xmlns:p14="http://schemas.microsoft.com/office/powerpoint/2010/main" val="369971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28700" y="1378424"/>
            <a:ext cx="10080578" cy="4793776"/>
          </a:xfrm>
        </p:spPr>
        <p:txBody>
          <a:bodyPr rtlCol="0">
            <a:normAutofit fontScale="92500" lnSpcReduction="20000"/>
          </a:bodyPr>
          <a:lstStyle/>
          <a:p>
            <a:pPr marL="914400" lvl="2" indent="0">
              <a:buNone/>
            </a:pPr>
            <a:r>
              <a:rPr lang="it" sz="2400" b="1" dirty="0">
                <a:solidFill>
                  <a:srgbClr val="00B050"/>
                </a:solidFill>
                <a:effectLst>
                  <a:outerShdw blurRad="38100" dist="38100" dir="2700000" algn="tl">
                    <a:srgbClr val="000000">
                      <a:alpha val="43137"/>
                    </a:srgbClr>
                  </a:outerShdw>
                </a:effectLst>
              </a:rPr>
              <a:t>INCLUSIONE, INTEGRAZIONE E DIFFERENZIAZIONE DEI </a:t>
            </a:r>
            <a:r>
              <a:rPr lang="it" sz="2400" b="1" dirty="0" smtClean="0">
                <a:solidFill>
                  <a:srgbClr val="00B050"/>
                </a:solidFill>
                <a:effectLst>
                  <a:outerShdw blurRad="38100" dist="38100" dir="2700000" algn="tl">
                    <a:srgbClr val="000000">
                      <a:alpha val="43137"/>
                    </a:srgbClr>
                  </a:outerShdw>
                </a:effectLst>
              </a:rPr>
              <a:t>PERCORSI</a:t>
            </a:r>
            <a:endParaRPr lang="it" sz="24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endParaRPr lang="it" sz="20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r>
              <a:rPr lang="it-IT" sz="2400" b="1" dirty="0" smtClean="0">
                <a:solidFill>
                  <a:srgbClr val="00B050"/>
                </a:solidFill>
                <a:effectLst>
                  <a:outerShdw blurRad="38100" dist="38100" dir="2700000" algn="tl">
                    <a:srgbClr val="000000">
                      <a:alpha val="43137"/>
                    </a:srgbClr>
                  </a:outerShdw>
                </a:effectLst>
              </a:rPr>
              <a:t>D</a:t>
            </a:r>
            <a:r>
              <a:rPr lang="it" sz="2400" b="1" dirty="0" smtClean="0">
                <a:solidFill>
                  <a:srgbClr val="00B050"/>
                </a:solidFill>
                <a:effectLst>
                  <a:outerShdw blurRad="38100" dist="38100" dir="2700000" algn="tl">
                    <a:srgbClr val="000000">
                      <a:alpha val="43137"/>
                    </a:srgbClr>
                  </a:outerShdw>
                </a:effectLst>
              </a:rPr>
              <a:t>IFFERENZIAZIONE DEI PERCORSI </a:t>
            </a:r>
          </a:p>
          <a:p>
            <a:pPr marL="355600" lvl="2" indent="0">
              <a:buClr>
                <a:srgbClr val="00B050"/>
              </a:buClr>
              <a:buNone/>
              <a:tabLst>
                <a:tab pos="1528763" algn="l"/>
              </a:tabLst>
            </a:pPr>
            <a:r>
              <a:rPr lang="it" sz="2200" b="1" dirty="0" smtClean="0">
                <a:solidFill>
                  <a:srgbClr val="00B050"/>
                </a:solidFill>
              </a:rPr>
              <a:t>(studenti con bisogni educativi speciali, studenti  a rischio di rimanere indietro, studenti con maggiori potenzialità):</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realizza azioni e utilizza strumenti compensativi per studenti con DSA</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realizza corsi di recupero o altre forme di supporto per gli studenti che necessitano di recupero  (es. sportello didattico, tutor)</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organizza gruppi di livello e/o attività didattiche per classi aperte </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dedica un periodo dell’anno al recupero  e/o  al recupero/consolidamento/potenziamento</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realizza attività di potenziamento pomeridiane</a:t>
            </a:r>
          </a:p>
          <a:p>
            <a:pPr marL="531813" lvl="4" indent="-354013">
              <a:buClr>
                <a:srgbClr val="00B050"/>
              </a:buClr>
              <a:buFont typeface="Wingdings" panose="05000000000000000000" pitchFamily="2" charset="2"/>
              <a:buChar char="v"/>
              <a:tabLst>
                <a:tab pos="531813" algn="l"/>
              </a:tabLst>
            </a:pPr>
            <a:r>
              <a:rPr lang="it" sz="2400" b="1" dirty="0" smtClean="0">
                <a:solidFill>
                  <a:schemeClr val="accent5">
                    <a:lumMod val="50000"/>
                  </a:schemeClr>
                </a:solidFill>
              </a:rPr>
              <a:t>La scuola prepara gli studenti migliori per partecipare  a gare o competizioni</a:t>
            </a:r>
          </a:p>
          <a:p>
            <a:pPr marL="355600" lvl="2" indent="0">
              <a:buNone/>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35</a:t>
            </a:fld>
            <a:endParaRPr lang="it-IT" noProof="0" dirty="0"/>
          </a:p>
        </p:txBody>
      </p:sp>
      <p:sp>
        <p:nvSpPr>
          <p:cNvPr id="6" name="Rettangolo arrotondato 5"/>
          <p:cNvSpPr/>
          <p:nvPr/>
        </p:nvSpPr>
        <p:spPr>
          <a:xfrm>
            <a:off x="1598121" y="1276519"/>
            <a:ext cx="9511157" cy="531075"/>
          </a:xfrm>
          <a:prstGeom prst="roundRect">
            <a:avLst/>
          </a:prstGeom>
          <a:solidFill>
            <a:srgbClr val="FFC000"/>
          </a:solid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lvl="2"/>
            <a:r>
              <a:rPr lang="it" sz="2400" b="1" dirty="0">
                <a:solidFill>
                  <a:srgbClr val="00B050"/>
                </a:solidFill>
                <a:effectLst>
                  <a:outerShdw blurRad="38100" dist="38100" dir="2700000" algn="tl">
                    <a:srgbClr val="000000">
                      <a:alpha val="43137"/>
                    </a:srgbClr>
                  </a:outerShdw>
                </a:effectLst>
              </a:rPr>
              <a:t>INCLUSIONE, INTEGRAZIONE E DIFFERENZIAZIONE DEI PERCORSI</a:t>
            </a:r>
          </a:p>
        </p:txBody>
      </p:sp>
    </p:spTree>
    <p:extLst>
      <p:ext uri="{BB962C8B-B14F-4D97-AF65-F5344CB8AC3E}">
        <p14:creationId xmlns:p14="http://schemas.microsoft.com/office/powerpoint/2010/main" val="149492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773723" y="0"/>
            <a:ext cx="10761783" cy="1096962"/>
          </a:xfrm>
        </p:spPr>
        <p:txBody>
          <a:bodyPr rtlCol="0">
            <a:normAutofit fontScale="90000"/>
          </a:bodyPr>
          <a:lstStyle/>
          <a:p>
            <a:pPr marL="914400" lvl="2"/>
            <a:r>
              <a:rPr lang="it-IT" sz="6000" dirty="0">
                <a:latin typeface="Tw Cen MT" panose="020B0602020104020603" pitchFamily="34" charset="0"/>
              </a:rPr>
              <a:t>Possibili domande </a:t>
            </a:r>
            <a:r>
              <a:rPr lang="it-IT" sz="4000" dirty="0">
                <a:latin typeface="Tw Cen MT" panose="020B0602020104020603" pitchFamily="34" charset="0"/>
              </a:rPr>
              <a:t>- </a:t>
            </a:r>
            <a:r>
              <a:rPr lang="it-IT" sz="2700" dirty="0">
                <a:latin typeface="Tw Cen MT" panose="020B0602020104020603" pitchFamily="34" charset="0"/>
              </a:rPr>
              <a:t>D</a:t>
            </a:r>
            <a:r>
              <a:rPr lang="it" sz="2700" dirty="0">
                <a:latin typeface="Tw Cen MT" panose="020B0602020104020603" pitchFamily="34" charset="0"/>
              </a:rPr>
              <a:t>IFFERENZIAZIONE DEI PERCORSI </a:t>
            </a:r>
          </a:p>
        </p:txBody>
      </p:sp>
      <p:sp>
        <p:nvSpPr>
          <p:cNvPr id="14" name="Segnaposto contenuto 13"/>
          <p:cNvSpPr>
            <a:spLocks noGrp="1"/>
          </p:cNvSpPr>
          <p:nvPr>
            <p:ph idx="1"/>
          </p:nvPr>
        </p:nvSpPr>
        <p:spPr>
          <a:xfrm>
            <a:off x="1104900" y="1378039"/>
            <a:ext cx="9982200" cy="4987592"/>
          </a:xfrm>
        </p:spPr>
        <p:txBody>
          <a:bodyPr rtlCol="0">
            <a:normAutofit fontScale="85000" lnSpcReduction="20000"/>
          </a:bodyPr>
          <a:lstStyle/>
          <a:p>
            <a:pPr marL="0" lvl="2" indent="0">
              <a:buFont typeface="Wingdings" panose="05000000000000000000" pitchFamily="2" charset="2"/>
              <a:buChar char="v"/>
            </a:pPr>
            <a:r>
              <a:rPr lang="it-IT" sz="2200" dirty="0" smtClean="0">
                <a:solidFill>
                  <a:srgbClr val="514843"/>
                </a:solidFill>
              </a:rPr>
              <a:t>L</a:t>
            </a:r>
            <a:r>
              <a:rPr lang="it-IT" sz="2300" dirty="0" smtClean="0">
                <a:solidFill>
                  <a:srgbClr val="514843"/>
                </a:solidFill>
              </a:rPr>
              <a:t>a scuola ha effettuato una riflessione sugli interventi e le attività da realizzare per gli studenti con DSA? Sono state formalizzata indicazioni e suggerimenti per gli insegnanti? Quali interventi ed attività ha previsto la scuola per gli studenti con DSA?</a:t>
            </a:r>
          </a:p>
          <a:p>
            <a:pPr marL="0" lvl="2" indent="0">
              <a:buFont typeface="Wingdings" panose="05000000000000000000" pitchFamily="2" charset="2"/>
              <a:buChar char="v"/>
            </a:pPr>
            <a:r>
              <a:rPr lang="it-IT" sz="2300" dirty="0" smtClean="0">
                <a:solidFill>
                  <a:srgbClr val="514843"/>
                </a:solidFill>
              </a:rPr>
              <a:t>Q</a:t>
            </a:r>
            <a:r>
              <a:rPr lang="it" sz="2300" dirty="0" smtClean="0">
                <a:solidFill>
                  <a:srgbClr val="514843"/>
                </a:solidFill>
              </a:rPr>
              <a:t>uali sono le lacune principali degli studenti che necessitano di recupero? </a:t>
            </a:r>
            <a:r>
              <a:rPr lang="it-IT" sz="2300" dirty="0" smtClean="0">
                <a:solidFill>
                  <a:srgbClr val="514843"/>
                </a:solidFill>
              </a:rPr>
              <a:t>C</a:t>
            </a:r>
            <a:r>
              <a:rPr lang="it" sz="2300" dirty="0" smtClean="0">
                <a:solidFill>
                  <a:srgbClr val="514843"/>
                </a:solidFill>
              </a:rPr>
              <a:t>ome lo avete rilevato?</a:t>
            </a:r>
          </a:p>
          <a:p>
            <a:pPr marL="0" lvl="2" indent="0">
              <a:buFont typeface="Wingdings" panose="05000000000000000000" pitchFamily="2" charset="2"/>
              <a:buChar char="v"/>
            </a:pPr>
            <a:r>
              <a:rPr lang="it-IT" sz="2300" dirty="0" smtClean="0">
                <a:solidFill>
                  <a:srgbClr val="514843"/>
                </a:solidFill>
              </a:rPr>
              <a:t>Q</a:t>
            </a:r>
            <a:r>
              <a:rPr lang="it" sz="2300" dirty="0" smtClean="0">
                <a:solidFill>
                  <a:srgbClr val="514843"/>
                </a:solidFill>
              </a:rPr>
              <a:t>uali attività la scuola realizza per questi studenti? (documenti)</a:t>
            </a:r>
          </a:p>
          <a:p>
            <a:pPr marL="0" lvl="2" indent="0">
              <a:buFont typeface="Wingdings" panose="05000000000000000000" pitchFamily="2" charset="2"/>
              <a:buChar char="v"/>
            </a:pPr>
            <a:r>
              <a:rPr lang="it-IT" sz="2300" dirty="0" smtClean="0">
                <a:solidFill>
                  <a:srgbClr val="514843"/>
                </a:solidFill>
              </a:rPr>
              <a:t>C</a:t>
            </a:r>
            <a:r>
              <a:rPr lang="it" sz="2300" dirty="0" smtClean="0">
                <a:solidFill>
                  <a:srgbClr val="514843"/>
                </a:solidFill>
              </a:rPr>
              <a:t>ome avviene la selezione degli studenti che fanno recupero?</a:t>
            </a:r>
          </a:p>
          <a:p>
            <a:pPr marL="0" lvl="2" indent="0">
              <a:buFont typeface="Wingdings" panose="05000000000000000000" pitchFamily="2" charset="2"/>
              <a:buChar char="v"/>
            </a:pPr>
            <a:r>
              <a:rPr lang="it-IT" sz="2300" dirty="0" smtClean="0">
                <a:solidFill>
                  <a:srgbClr val="514843"/>
                </a:solidFill>
              </a:rPr>
              <a:t>P</a:t>
            </a:r>
            <a:r>
              <a:rPr lang="it" sz="2300" dirty="0" smtClean="0">
                <a:solidFill>
                  <a:srgbClr val="514843"/>
                </a:solidFill>
              </a:rPr>
              <a:t>er la progettazione delle attività di recupero avete definto gli obiettivi educativi? </a:t>
            </a:r>
            <a:r>
              <a:rPr lang="it-IT" sz="2300" dirty="0" smtClean="0">
                <a:solidFill>
                  <a:srgbClr val="514843"/>
                </a:solidFill>
              </a:rPr>
              <a:t>A</a:t>
            </a:r>
            <a:r>
              <a:rPr lang="it" sz="2300" dirty="0" smtClean="0">
                <a:solidFill>
                  <a:srgbClr val="514843"/>
                </a:solidFill>
              </a:rPr>
              <a:t>vete previsto prove per valutare il raggiungimento degli obiettivi?</a:t>
            </a:r>
          </a:p>
          <a:p>
            <a:pPr marL="0" lvl="2" indent="0">
              <a:buFont typeface="Wingdings" panose="05000000000000000000" pitchFamily="2" charset="2"/>
              <a:buChar char="v"/>
            </a:pPr>
            <a:r>
              <a:rPr lang="it-IT" sz="2300" dirty="0" smtClean="0">
                <a:solidFill>
                  <a:srgbClr val="514843"/>
                </a:solidFill>
              </a:rPr>
              <a:t>Q</a:t>
            </a:r>
            <a:r>
              <a:rPr lang="it" sz="2300" dirty="0" smtClean="0">
                <a:solidFill>
                  <a:srgbClr val="514843"/>
                </a:solidFill>
              </a:rPr>
              <a:t>uanti studenti coinvolti nel recupero lo scorso anno? </a:t>
            </a:r>
            <a:r>
              <a:rPr lang="it-IT" sz="2300" dirty="0" smtClean="0">
                <a:solidFill>
                  <a:srgbClr val="514843"/>
                </a:solidFill>
              </a:rPr>
              <a:t>Q</a:t>
            </a:r>
            <a:r>
              <a:rPr lang="it" sz="2300" dirty="0" smtClean="0">
                <a:solidFill>
                  <a:srgbClr val="514843"/>
                </a:solidFill>
              </a:rPr>
              <a:t>uanti studenti hanno raggiunto gli obiettivi?</a:t>
            </a:r>
          </a:p>
          <a:p>
            <a:pPr marL="0" lvl="2" indent="0">
              <a:buFont typeface="Wingdings" panose="05000000000000000000" pitchFamily="2" charset="2"/>
              <a:buChar char="v"/>
            </a:pPr>
            <a:r>
              <a:rPr lang="it-IT" sz="2300" dirty="0" smtClean="0">
                <a:solidFill>
                  <a:srgbClr val="514843"/>
                </a:solidFill>
              </a:rPr>
              <a:t>Quali attività di potenziamento ha attivato la scuola? (documentazione)</a:t>
            </a:r>
          </a:p>
          <a:p>
            <a:pPr marL="0" lvl="2" indent="0">
              <a:buFont typeface="Wingdings" panose="05000000000000000000" pitchFamily="2" charset="2"/>
              <a:buChar char="v"/>
            </a:pPr>
            <a:r>
              <a:rPr lang="it-IT" sz="2300" dirty="0" smtClean="0">
                <a:solidFill>
                  <a:srgbClr val="514843"/>
                </a:solidFill>
              </a:rPr>
              <a:t>C</a:t>
            </a:r>
            <a:r>
              <a:rPr lang="it" sz="2300" dirty="0" smtClean="0">
                <a:solidFill>
                  <a:srgbClr val="514843"/>
                </a:solidFill>
              </a:rPr>
              <a:t>ome vengono individuate le attività di potenziamento da realizzare?</a:t>
            </a:r>
          </a:p>
          <a:p>
            <a:pPr marL="0" lvl="2" indent="0">
              <a:buFont typeface="Wingdings" panose="05000000000000000000" pitchFamily="2" charset="2"/>
              <a:buChar char="v"/>
            </a:pPr>
            <a:r>
              <a:rPr lang="it" sz="2300" dirty="0" smtClean="0">
                <a:solidFill>
                  <a:srgbClr val="514843"/>
                </a:solidFill>
              </a:rPr>
              <a:t>La scuola partecipa a gare, olimpiadi? </a:t>
            </a:r>
            <a:r>
              <a:rPr lang="it-IT" sz="2300" dirty="0" smtClean="0">
                <a:solidFill>
                  <a:srgbClr val="514843"/>
                </a:solidFill>
              </a:rPr>
              <a:t>C</a:t>
            </a:r>
            <a:r>
              <a:rPr lang="it" sz="2300" dirty="0" smtClean="0">
                <a:solidFill>
                  <a:srgbClr val="514843"/>
                </a:solidFill>
              </a:rPr>
              <a:t>on quali risultati?</a:t>
            </a:r>
          </a:p>
          <a:p>
            <a:pPr marL="0" lvl="2" indent="0">
              <a:buFont typeface="Wingdings" panose="05000000000000000000" pitchFamily="2" charset="2"/>
              <a:buChar char="v"/>
            </a:pPr>
            <a:r>
              <a:rPr lang="it-IT" sz="2300" dirty="0" smtClean="0">
                <a:solidFill>
                  <a:srgbClr val="514843"/>
                </a:solidFill>
              </a:rPr>
              <a:t>Q</a:t>
            </a:r>
            <a:r>
              <a:rPr lang="it" sz="2300" dirty="0" smtClean="0">
                <a:solidFill>
                  <a:srgbClr val="514843"/>
                </a:solidFill>
              </a:rPr>
              <a:t>uanti studenti sono stati coinvolti nelle attivtà di potenziamento lo scorso anno? </a:t>
            </a:r>
            <a:r>
              <a:rPr lang="it-IT" sz="2300" dirty="0" smtClean="0">
                <a:solidFill>
                  <a:srgbClr val="514843"/>
                </a:solidFill>
              </a:rPr>
              <a:t>Q</a:t>
            </a:r>
            <a:r>
              <a:rPr lang="it" sz="2300" dirty="0" smtClean="0">
                <a:solidFill>
                  <a:srgbClr val="514843"/>
                </a:solidFill>
              </a:rPr>
              <a:t>uanti hanno ottenuto certificazioni o riconoscimenti esterni?</a:t>
            </a:r>
          </a:p>
          <a:p>
            <a:pPr marL="0" lvl="2" indent="0">
              <a:buFont typeface="Wingdings" panose="05000000000000000000" pitchFamily="2" charset="2"/>
              <a:buChar char="v"/>
            </a:pPr>
            <a:r>
              <a:rPr lang="it-IT" sz="2300" dirty="0" smtClean="0">
                <a:solidFill>
                  <a:srgbClr val="514843"/>
                </a:solidFill>
              </a:rPr>
              <a:t>Q</a:t>
            </a:r>
            <a:r>
              <a:rPr lang="it" sz="2300" dirty="0" smtClean="0">
                <a:solidFill>
                  <a:srgbClr val="514843"/>
                </a:solidFill>
              </a:rPr>
              <a:t>uali interventi specifici adotta per gli studenti con DSA? Posso vedere un PDP?</a:t>
            </a:r>
          </a:p>
          <a:p>
            <a:pPr marL="0" lvl="2" indent="0">
              <a:buFont typeface="Wingdings" panose="05000000000000000000" pitchFamily="2" charset="2"/>
              <a:buChar char="v"/>
            </a:pPr>
            <a:r>
              <a:rPr lang="it-IT" sz="2300" dirty="0" smtClean="0">
                <a:solidFill>
                  <a:srgbClr val="514843"/>
                </a:solidFill>
              </a:rPr>
              <a:t>G</a:t>
            </a:r>
            <a:r>
              <a:rPr lang="it" sz="2300" dirty="0" smtClean="0">
                <a:solidFill>
                  <a:srgbClr val="514843"/>
                </a:solidFill>
              </a:rPr>
              <a:t>li insegnanti assegnano compiti differenziati agli studenti che hanno buoni risultati per potenziare le loro abilità?</a:t>
            </a:r>
            <a:endParaRPr lang="it-IT" sz="2300" dirty="0" smtClean="0">
              <a:solidFill>
                <a:srgbClr val="00B050"/>
              </a:solidFill>
            </a:endParaRPr>
          </a:p>
          <a:p>
            <a:pPr marL="0" lvl="2" indent="0">
              <a:buNone/>
            </a:pPr>
            <a:endParaRPr lang="it" sz="2400"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36</a:t>
            </a:fld>
            <a:endParaRPr lang="it-IT" noProof="0" dirty="0"/>
          </a:p>
        </p:txBody>
      </p:sp>
    </p:spTree>
    <p:extLst>
      <p:ext uri="{BB962C8B-B14F-4D97-AF65-F5344CB8AC3E}">
        <p14:creationId xmlns:p14="http://schemas.microsoft.com/office/powerpoint/2010/main" val="230570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1221015" y="100862"/>
            <a:ext cx="9980682" cy="1096962"/>
          </a:xfrm>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28700" y="1378424"/>
            <a:ext cx="10080578" cy="4793776"/>
          </a:xfrm>
        </p:spPr>
        <p:txBody>
          <a:bodyPr rtlCol="0">
            <a:normAutofit fontScale="85000" lnSpcReduction="20000"/>
          </a:bodyPr>
          <a:lstStyle/>
          <a:p>
            <a:pPr marL="914400" lvl="2" indent="0">
              <a:buNone/>
            </a:pPr>
            <a:endParaRPr lang="it" sz="24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endParaRPr lang="it" sz="20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r>
              <a:rPr lang="it-IT" sz="2400" b="1" dirty="0" smtClean="0">
                <a:solidFill>
                  <a:srgbClr val="00B050"/>
                </a:solidFill>
                <a:effectLst>
                  <a:outerShdw blurRad="38100" dist="38100" dir="2700000" algn="tl">
                    <a:srgbClr val="000000">
                      <a:alpha val="43137"/>
                    </a:srgbClr>
                  </a:outerShdw>
                </a:effectLst>
                <a:latin typeface="+mj-lt"/>
              </a:rPr>
              <a:t>INDICATORI: collaborazione tra insegnanti, formazione del personale docente, progetti realizzati (accoglienza, orientamento e continuità)</a:t>
            </a:r>
          </a:p>
          <a:p>
            <a:pPr marL="355600" lvl="2" indent="0">
              <a:buClr>
                <a:srgbClr val="00B050"/>
              </a:buClr>
              <a:buNone/>
              <a:tabLst>
                <a:tab pos="1528763" algn="l"/>
              </a:tabLst>
            </a:pPr>
            <a:endParaRPr lang="it-IT" sz="2400" b="1" dirty="0" smtClean="0">
              <a:solidFill>
                <a:srgbClr val="00B050"/>
              </a:solidFill>
              <a:effectLst>
                <a:outerShdw blurRad="38100" dist="38100" dir="2700000" algn="tl">
                  <a:srgbClr val="000000">
                    <a:alpha val="43137"/>
                  </a:srgbClr>
                </a:outerShdw>
              </a:effectLst>
              <a:latin typeface="+mj-lt"/>
            </a:endParaRPr>
          </a:p>
          <a:p>
            <a:pPr marL="355600" lvl="2" indent="0">
              <a:buClr>
                <a:srgbClr val="00B050"/>
              </a:buClr>
              <a:buNone/>
              <a:tabLst>
                <a:tab pos="1528763" algn="l"/>
              </a:tabLst>
            </a:pPr>
            <a:r>
              <a:rPr lang="it-IT" sz="3300" b="1" dirty="0" smtClean="0">
                <a:solidFill>
                  <a:srgbClr val="00B050"/>
                </a:solidFill>
                <a:effectLst>
                  <a:outerShdw blurRad="38100" dist="38100" dir="2700000" algn="tl">
                    <a:srgbClr val="000000">
                      <a:alpha val="43137"/>
                    </a:srgbClr>
                  </a:outerShdw>
                </a:effectLst>
                <a:latin typeface="+mj-lt"/>
              </a:rPr>
              <a:t>Continuità</a:t>
            </a:r>
          </a:p>
          <a:p>
            <a:pPr marL="355600" lvl="2" indent="0">
              <a:buClr>
                <a:srgbClr val="00B050"/>
              </a:buClr>
              <a:buNone/>
              <a:tabLst>
                <a:tab pos="1528763" algn="l"/>
              </a:tabLst>
            </a:pPr>
            <a:endParaRPr lang="it" sz="2400" b="1" dirty="0" smtClean="0">
              <a:solidFill>
                <a:srgbClr val="00B050"/>
              </a:solidFill>
              <a:effectLst>
                <a:outerShdw blurRad="38100" dist="38100" dir="2700000" algn="tl">
                  <a:srgbClr val="000000">
                    <a:alpha val="43137"/>
                  </a:srgbClr>
                </a:outerShdw>
              </a:effectLst>
              <a:latin typeface="+mj-lt"/>
            </a:endParaRP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Insegnanti di ordine di scuole diversi (es. infanzia o primaria) si incontrano per parlare della formazione delle classi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Insegnanti </a:t>
            </a:r>
            <a:r>
              <a:rPr lang="it" sz="2400" dirty="0">
                <a:solidFill>
                  <a:schemeClr val="accent5">
                    <a:lumMod val="50000"/>
                  </a:schemeClr>
                </a:solidFill>
                <a:effectLst>
                  <a:outerShdw blurRad="38100" dist="38100" dir="2700000" algn="tl">
                    <a:srgbClr val="000000">
                      <a:alpha val="43137"/>
                    </a:srgbClr>
                  </a:outerShdw>
                </a:effectLst>
                <a:latin typeface="+mj-lt"/>
              </a:rPr>
              <a:t>di ordine di scuole diversi (es. </a:t>
            </a:r>
            <a:r>
              <a:rPr lang="it" sz="2400" dirty="0" smtClean="0">
                <a:solidFill>
                  <a:schemeClr val="accent5">
                    <a:lumMod val="50000"/>
                  </a:schemeClr>
                </a:solidFill>
                <a:effectLst>
                  <a:outerShdw blurRad="38100" dist="38100" dir="2700000" algn="tl">
                    <a:srgbClr val="000000">
                      <a:alpha val="43137"/>
                    </a:srgbClr>
                  </a:outerShdw>
                </a:effectLst>
                <a:latin typeface="+mj-lt"/>
              </a:rPr>
              <a:t>primaria e secondaria di primo grado) si </a:t>
            </a:r>
            <a:r>
              <a:rPr lang="it" sz="2400" dirty="0">
                <a:solidFill>
                  <a:schemeClr val="accent5">
                    <a:lumMod val="50000"/>
                  </a:schemeClr>
                </a:solidFill>
                <a:effectLst>
                  <a:outerShdw blurRad="38100" dist="38100" dir="2700000" algn="tl">
                    <a:srgbClr val="000000">
                      <a:alpha val="43137"/>
                    </a:srgbClr>
                  </a:outerShdw>
                </a:effectLst>
                <a:latin typeface="+mj-lt"/>
              </a:rPr>
              <a:t>incontrano per </a:t>
            </a:r>
            <a:r>
              <a:rPr lang="it" sz="2400" dirty="0" smtClean="0">
                <a:solidFill>
                  <a:schemeClr val="accent5">
                    <a:lumMod val="50000"/>
                  </a:schemeClr>
                </a:solidFill>
                <a:effectLst>
                  <a:outerShdw blurRad="38100" dist="38100" dir="2700000" algn="tl">
                    <a:srgbClr val="000000">
                      <a:alpha val="43137"/>
                    </a:srgbClr>
                  </a:outerShdw>
                </a:effectLst>
                <a:latin typeface="+mj-lt"/>
              </a:rPr>
              <a:t>definire il curricolo e/o le competenze in uscita e in entrata degli studenti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Insegnanti degli ordini di scuola successivi fanno lezione agli studenti degli ordini di scuola precedenti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Studenti di ordini di scuola diversi svolgono attività/progetti in comune (es. studenti di V primaria e I secondaria di I grado, studenti di secondaria di  I grado e secondaria di II grado</a:t>
            </a: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37</a:t>
            </a:fld>
            <a:endParaRPr lang="it-IT" noProof="0" dirty="0"/>
          </a:p>
        </p:txBody>
      </p:sp>
      <p:sp>
        <p:nvSpPr>
          <p:cNvPr id="6" name="Rettangolo arrotondato 5"/>
          <p:cNvSpPr/>
          <p:nvPr/>
        </p:nvSpPr>
        <p:spPr>
          <a:xfrm>
            <a:off x="2451100" y="1276519"/>
            <a:ext cx="5299529" cy="531075"/>
          </a:xfrm>
          <a:prstGeom prst="roundRect">
            <a:avLst/>
          </a:prstGeom>
          <a:solidFill>
            <a:srgbClr val="FFC000"/>
          </a:solid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lvl="2"/>
            <a:r>
              <a:rPr lang="it" sz="2400" dirty="0">
                <a:solidFill>
                  <a:srgbClr val="00B050"/>
                </a:solidFill>
                <a:effectLst>
                  <a:outerShdw blurRad="38100" dist="38100" dir="2700000" algn="tl">
                    <a:srgbClr val="000000">
                      <a:alpha val="43137"/>
                    </a:srgbClr>
                  </a:outerShdw>
                </a:effectLst>
              </a:rPr>
              <a:t>CONTINUITA’ ED ORIENTAMENTO</a:t>
            </a:r>
          </a:p>
        </p:txBody>
      </p:sp>
    </p:spTree>
    <p:extLst>
      <p:ext uri="{BB962C8B-B14F-4D97-AF65-F5344CB8AC3E}">
        <p14:creationId xmlns:p14="http://schemas.microsoft.com/office/powerpoint/2010/main" val="168477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1221015" y="100862"/>
            <a:ext cx="9980682" cy="1096962"/>
          </a:xfrm>
        </p:spPr>
        <p:txBody>
          <a:bodyPr rtlCol="0">
            <a:normAutofit/>
          </a:bodyPr>
          <a:lstStyle/>
          <a:p>
            <a:r>
              <a:rPr lang="it-IT" sz="6000" dirty="0" smtClean="0">
                <a:latin typeface="Tw Cen MT" panose="020B0602020104020603" pitchFamily="34" charset="0"/>
              </a:rPr>
              <a:t>Prima della visita</a:t>
            </a:r>
            <a:endParaRPr lang="en-US" sz="6000" dirty="0">
              <a:solidFill>
                <a:srgbClr val="002060"/>
              </a:solidFill>
              <a:latin typeface="Tw Cen MT" panose="020B0602020104020603" pitchFamily="34" charset="0"/>
            </a:endParaRPr>
          </a:p>
        </p:txBody>
      </p:sp>
      <p:sp>
        <p:nvSpPr>
          <p:cNvPr id="14" name="Segnaposto contenuto 13"/>
          <p:cNvSpPr>
            <a:spLocks noGrp="1"/>
          </p:cNvSpPr>
          <p:nvPr>
            <p:ph idx="1"/>
          </p:nvPr>
        </p:nvSpPr>
        <p:spPr>
          <a:xfrm>
            <a:off x="1028700" y="1378424"/>
            <a:ext cx="10080578" cy="4793776"/>
          </a:xfrm>
        </p:spPr>
        <p:txBody>
          <a:bodyPr rtlCol="0">
            <a:normAutofit fontScale="92500" lnSpcReduction="10000"/>
          </a:bodyPr>
          <a:lstStyle/>
          <a:p>
            <a:pPr marL="914400" lvl="2" indent="0">
              <a:buNone/>
            </a:pPr>
            <a:endParaRPr lang="it" sz="24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endParaRPr lang="it" sz="2800" b="1" dirty="0">
              <a:solidFill>
                <a:srgbClr val="00B050"/>
              </a:solidFill>
              <a:effectLst>
                <a:outerShdw blurRad="38100" dist="38100" dir="2700000" algn="tl">
                  <a:srgbClr val="000000">
                    <a:alpha val="43137"/>
                  </a:srgbClr>
                </a:outerShdw>
              </a:effectLst>
            </a:endParaRPr>
          </a:p>
          <a:p>
            <a:pPr marL="355600" lvl="2" indent="0">
              <a:buClr>
                <a:srgbClr val="00B050"/>
              </a:buClr>
              <a:buNone/>
              <a:tabLst>
                <a:tab pos="1528763" algn="l"/>
              </a:tabLst>
            </a:pPr>
            <a:r>
              <a:rPr lang="it-IT" sz="2800" b="1" dirty="0" smtClean="0">
                <a:solidFill>
                  <a:srgbClr val="00B050"/>
                </a:solidFill>
                <a:effectLst>
                  <a:outerShdw blurRad="38100" dist="38100" dir="2700000" algn="tl">
                    <a:srgbClr val="000000">
                      <a:alpha val="43137"/>
                    </a:srgbClr>
                  </a:outerShdw>
                </a:effectLst>
                <a:latin typeface="+mj-lt"/>
              </a:rPr>
              <a:t>Orientamento</a:t>
            </a:r>
          </a:p>
          <a:p>
            <a:pPr marL="355600" lvl="2" indent="0">
              <a:buClr>
                <a:srgbClr val="00B050"/>
              </a:buClr>
              <a:buNone/>
              <a:tabLst>
                <a:tab pos="1528763" algn="l"/>
              </a:tabLst>
            </a:pPr>
            <a:endParaRPr lang="it" sz="2400" b="1" dirty="0" smtClean="0">
              <a:solidFill>
                <a:srgbClr val="00B050"/>
              </a:solidFill>
              <a:effectLst>
                <a:outerShdw blurRad="38100" dist="38100" dir="2700000" algn="tl">
                  <a:srgbClr val="000000">
                    <a:alpha val="43137"/>
                  </a:srgbClr>
                </a:outerShdw>
              </a:effectLst>
              <a:latin typeface="+mj-lt"/>
            </a:endParaRP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La scuola realizza percorsi di orientamento per la comprensione del s</a:t>
            </a:r>
            <a:r>
              <a:rPr lang="it-IT" sz="2400" dirty="0" err="1" smtClean="0">
                <a:solidFill>
                  <a:schemeClr val="accent5">
                    <a:lumMod val="50000"/>
                  </a:schemeClr>
                </a:solidFill>
                <a:effectLst>
                  <a:outerShdw blurRad="38100" dist="38100" dir="2700000" algn="tl">
                    <a:srgbClr val="000000">
                      <a:alpha val="43137"/>
                    </a:srgbClr>
                  </a:outerShdw>
                </a:effectLst>
                <a:latin typeface="+mj-lt"/>
              </a:rPr>
              <a:t>é</a:t>
            </a:r>
            <a:r>
              <a:rPr lang="it" sz="2400" dirty="0" smtClean="0">
                <a:solidFill>
                  <a:schemeClr val="accent5">
                    <a:lumMod val="50000"/>
                  </a:schemeClr>
                </a:solidFill>
                <a:effectLst>
                  <a:outerShdw blurRad="38100" dist="38100" dir="2700000" algn="tl">
                    <a:srgbClr val="000000">
                      <a:alpha val="43137"/>
                    </a:srgbClr>
                  </a:outerShdw>
                </a:effectLst>
                <a:latin typeface="+mj-lt"/>
              </a:rPr>
              <a:t> e delle proprie inclinazioni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La scuola collabora con soggetti esterni (consulenti, psicologi) per realizzare percorsi di orientamento</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La scuola realizza attività di orientamento finalizzate alla scelta della scuola secondaria di II grado / del corso di studi universitari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La scuola realizza attività di orientamento al territorio e alle realtà produttive e professionali</a:t>
            </a:r>
          </a:p>
          <a:p>
            <a:pPr marL="531813" lvl="4" indent="-354013">
              <a:buClr>
                <a:srgbClr val="00B050"/>
              </a:buClr>
              <a:buFont typeface="Wingdings" panose="05000000000000000000" pitchFamily="2" charset="2"/>
              <a:buChar char="v"/>
              <a:tabLst>
                <a:tab pos="531813" algn="l"/>
              </a:tabLst>
            </a:pPr>
            <a:r>
              <a:rPr lang="it" sz="2400" dirty="0" smtClean="0">
                <a:solidFill>
                  <a:schemeClr val="accent5">
                    <a:lumMod val="50000"/>
                  </a:schemeClr>
                </a:solidFill>
                <a:effectLst>
                  <a:outerShdw blurRad="38100" dist="38100" dir="2700000" algn="tl">
                    <a:srgbClr val="000000">
                      <a:alpha val="43137"/>
                    </a:srgbClr>
                  </a:outerShdw>
                </a:effectLst>
                <a:latin typeface="+mj-lt"/>
              </a:rPr>
              <a:t>La scuola predispone un modulo articolato per il consiglio orientativo da consegnare agli studenti</a:t>
            </a:r>
          </a:p>
          <a:p>
            <a:pPr marL="355600" lvl="2" indent="0">
              <a:buNone/>
            </a:pPr>
            <a:endParaRPr lang="it" sz="2400" b="1"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38</a:t>
            </a:fld>
            <a:endParaRPr lang="it-IT" noProof="0" dirty="0"/>
          </a:p>
        </p:txBody>
      </p:sp>
      <p:sp>
        <p:nvSpPr>
          <p:cNvPr id="6" name="Rettangolo arrotondato 5"/>
          <p:cNvSpPr/>
          <p:nvPr/>
        </p:nvSpPr>
        <p:spPr>
          <a:xfrm>
            <a:off x="2451100" y="1276519"/>
            <a:ext cx="5299529" cy="531075"/>
          </a:xfrm>
          <a:prstGeom prst="roundRect">
            <a:avLst/>
          </a:prstGeom>
          <a:solidFill>
            <a:srgbClr val="FFC000"/>
          </a:solidFill>
          <a:ln w="57150">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lvl="2"/>
            <a:r>
              <a:rPr lang="it" sz="2400" dirty="0">
                <a:solidFill>
                  <a:srgbClr val="00B050"/>
                </a:solidFill>
                <a:effectLst>
                  <a:outerShdw blurRad="38100" dist="38100" dir="2700000" algn="tl">
                    <a:srgbClr val="000000">
                      <a:alpha val="43137"/>
                    </a:srgbClr>
                  </a:outerShdw>
                </a:effectLst>
              </a:rPr>
              <a:t>CONTINUITA’ ED ORIENTAMENTO</a:t>
            </a:r>
          </a:p>
        </p:txBody>
      </p:sp>
    </p:spTree>
    <p:extLst>
      <p:ext uri="{BB962C8B-B14F-4D97-AF65-F5344CB8AC3E}">
        <p14:creationId xmlns:p14="http://schemas.microsoft.com/office/powerpoint/2010/main" val="3393789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773723" y="0"/>
            <a:ext cx="10761783" cy="1096962"/>
          </a:xfrm>
        </p:spPr>
        <p:txBody>
          <a:bodyPr rtlCol="0">
            <a:normAutofit fontScale="90000"/>
          </a:bodyPr>
          <a:lstStyle/>
          <a:p>
            <a:pPr marL="914400" lvl="2"/>
            <a:r>
              <a:rPr lang="it-IT" sz="5300" dirty="0" smtClean="0">
                <a:latin typeface="Tw Cen MT" panose="020B0602020104020603" pitchFamily="34" charset="0"/>
              </a:rPr>
              <a:t/>
            </a:r>
            <a:br>
              <a:rPr lang="it-IT" sz="5300" dirty="0" smtClean="0">
                <a:latin typeface="Tw Cen MT" panose="020B0602020104020603" pitchFamily="34" charset="0"/>
              </a:rPr>
            </a:br>
            <a:r>
              <a:rPr lang="it-IT" sz="5300" dirty="0">
                <a:latin typeface="Tw Cen MT" panose="020B0602020104020603" pitchFamily="34" charset="0"/>
              </a:rPr>
              <a:t/>
            </a:r>
            <a:br>
              <a:rPr lang="it-IT" sz="5300" dirty="0">
                <a:latin typeface="Tw Cen MT" panose="020B0602020104020603" pitchFamily="34" charset="0"/>
              </a:rPr>
            </a:br>
            <a:r>
              <a:rPr lang="it-IT" sz="5300" dirty="0" smtClean="0">
                <a:latin typeface="Tw Cen MT" panose="020B0602020104020603" pitchFamily="34" charset="0"/>
              </a:rPr>
              <a:t>Possibili </a:t>
            </a:r>
            <a:r>
              <a:rPr lang="it-IT" sz="5300" dirty="0">
                <a:latin typeface="Tw Cen MT" panose="020B0602020104020603" pitchFamily="34" charset="0"/>
              </a:rPr>
              <a:t>domande </a:t>
            </a:r>
            <a:r>
              <a:rPr lang="it-IT" sz="4000" dirty="0">
                <a:latin typeface="Tw Cen MT" panose="020B0602020104020603" pitchFamily="34" charset="0"/>
              </a:rPr>
              <a:t>- </a:t>
            </a:r>
            <a:r>
              <a:rPr lang="it" sz="2700" dirty="0" smtClean="0">
                <a:solidFill>
                  <a:srgbClr val="514843"/>
                </a:solidFill>
              </a:rPr>
              <a:t>CONTINUITA’ ED ORIENTAMENTO</a:t>
            </a:r>
            <a:endParaRPr lang="it" sz="2700" dirty="0">
              <a:latin typeface="Tw Cen MT" panose="020B0602020104020603" pitchFamily="34" charset="0"/>
            </a:endParaRPr>
          </a:p>
        </p:txBody>
      </p:sp>
      <p:sp>
        <p:nvSpPr>
          <p:cNvPr id="14" name="Segnaposto contenuto 13"/>
          <p:cNvSpPr>
            <a:spLocks noGrp="1"/>
          </p:cNvSpPr>
          <p:nvPr>
            <p:ph idx="1"/>
          </p:nvPr>
        </p:nvSpPr>
        <p:spPr>
          <a:xfrm>
            <a:off x="1104900" y="1378039"/>
            <a:ext cx="9982200" cy="4987592"/>
          </a:xfrm>
        </p:spPr>
        <p:txBody>
          <a:bodyPr rtlCol="0">
            <a:normAutofit lnSpcReduction="10000"/>
          </a:bodyPr>
          <a:lstStyle/>
          <a:p>
            <a:pPr marL="0" lvl="2" indent="0">
              <a:buFont typeface="Wingdings" panose="05000000000000000000" pitchFamily="2" charset="2"/>
              <a:buChar char="v"/>
            </a:pPr>
            <a:r>
              <a:rPr lang="it-IT" sz="2300" dirty="0" smtClean="0">
                <a:solidFill>
                  <a:srgbClr val="514843"/>
                </a:solidFill>
              </a:rPr>
              <a:t>Ci sono docenti referenti, gruppi, commissioni per la continuità?</a:t>
            </a:r>
          </a:p>
          <a:p>
            <a:pPr marL="0" lvl="2" indent="0">
              <a:buFont typeface="Wingdings" panose="05000000000000000000" pitchFamily="2" charset="2"/>
              <a:buChar char="v"/>
            </a:pPr>
            <a:r>
              <a:rPr lang="it-IT" sz="2300" dirty="0" smtClean="0">
                <a:solidFill>
                  <a:srgbClr val="514843"/>
                </a:solidFill>
              </a:rPr>
              <a:t>Quali attività la scuola realizza per assicurare la continuità tra ordini di scuola diversi?</a:t>
            </a:r>
          </a:p>
          <a:p>
            <a:pPr marL="0" lvl="2" indent="0">
              <a:buFont typeface="Wingdings" panose="05000000000000000000" pitchFamily="2" charset="2"/>
              <a:buChar char="v"/>
            </a:pPr>
            <a:r>
              <a:rPr lang="it-IT" sz="2300" dirty="0" smtClean="0">
                <a:solidFill>
                  <a:srgbClr val="514843"/>
                </a:solidFill>
              </a:rPr>
              <a:t>Come è stato il passaggio dalla scuola primaria alla secondaria (o dalla secondaria di I grado alla sec. di II grado)? </a:t>
            </a:r>
          </a:p>
          <a:p>
            <a:pPr marL="0" lvl="2" indent="0">
              <a:buFont typeface="Wingdings" panose="05000000000000000000" pitchFamily="2" charset="2"/>
              <a:buChar char="v"/>
            </a:pPr>
            <a:r>
              <a:rPr lang="it-IT" sz="2300" dirty="0" smtClean="0">
                <a:solidFill>
                  <a:srgbClr val="514843"/>
                </a:solidFill>
              </a:rPr>
              <a:t>Gli insegnanti di ordini di scuola diversi si incontrano per parlare della formazione delle classi?</a:t>
            </a:r>
          </a:p>
          <a:p>
            <a:pPr marL="0" lvl="2" indent="0">
              <a:buFont typeface="Wingdings" panose="05000000000000000000" pitchFamily="2" charset="2"/>
              <a:buChar char="v"/>
            </a:pPr>
            <a:r>
              <a:rPr lang="it-IT" sz="2300" dirty="0">
                <a:solidFill>
                  <a:srgbClr val="514843"/>
                </a:solidFill>
              </a:rPr>
              <a:t>Gli insegnanti di ordini di scuola diversi si incontrano per </a:t>
            </a:r>
            <a:r>
              <a:rPr lang="it-IT" sz="2300" dirty="0" smtClean="0">
                <a:solidFill>
                  <a:srgbClr val="514843"/>
                </a:solidFill>
              </a:rPr>
              <a:t>definire il curriculo e/o competenze in uscita e in entrata degli studenti?</a:t>
            </a:r>
          </a:p>
          <a:p>
            <a:pPr marL="0" lvl="2" indent="0">
              <a:buFont typeface="Wingdings" panose="05000000000000000000" pitchFamily="2" charset="2"/>
              <a:buChar char="v"/>
            </a:pPr>
            <a:r>
              <a:rPr lang="it-IT" sz="2300" dirty="0">
                <a:solidFill>
                  <a:srgbClr val="514843"/>
                </a:solidFill>
              </a:rPr>
              <a:t>Gli insegnanti di ordini di </a:t>
            </a:r>
            <a:r>
              <a:rPr lang="it-IT" sz="2300" dirty="0" smtClean="0">
                <a:solidFill>
                  <a:srgbClr val="514843"/>
                </a:solidFill>
              </a:rPr>
              <a:t>scuola successivi fanno lezione agli studenti degli ordini di scuola precedenti?</a:t>
            </a:r>
          </a:p>
          <a:p>
            <a:pPr marL="0" lvl="2" indent="0">
              <a:buFont typeface="Wingdings" panose="05000000000000000000" pitchFamily="2" charset="2"/>
              <a:buChar char="v"/>
            </a:pPr>
            <a:r>
              <a:rPr lang="it-IT" sz="2300" dirty="0" smtClean="0">
                <a:solidFill>
                  <a:srgbClr val="514843"/>
                </a:solidFill>
              </a:rPr>
              <a:t>Gli studenti di ordini di scuola diversi svolgono attività/progetti in comune?</a:t>
            </a:r>
          </a:p>
          <a:p>
            <a:pPr marL="0" lvl="2" indent="0">
              <a:buFont typeface="Wingdings" panose="05000000000000000000" pitchFamily="2" charset="2"/>
              <a:buChar char="v"/>
            </a:pPr>
            <a:r>
              <a:rPr lang="it-IT" sz="2300" dirty="0" smtClean="0">
                <a:solidFill>
                  <a:srgbClr val="514843"/>
                </a:solidFill>
              </a:rPr>
              <a:t>Sono state realizzate attività finalizzate alla conoscenza del fabbisogno professionale del territorio?</a:t>
            </a:r>
          </a:p>
          <a:p>
            <a:pPr marL="0" lvl="2" indent="0">
              <a:buFont typeface="Wingdings" panose="05000000000000000000" pitchFamily="2" charset="2"/>
              <a:buChar char="v"/>
            </a:pPr>
            <a:endParaRPr lang="it-IT" sz="2300" dirty="0" smtClean="0">
              <a:solidFill>
                <a:srgbClr val="514843"/>
              </a:solidFill>
            </a:endParaRPr>
          </a:p>
          <a:p>
            <a:pPr marL="0" lvl="2" indent="0">
              <a:buNone/>
            </a:pPr>
            <a:endParaRPr lang="it" sz="2400" dirty="0" smtClean="0">
              <a:solidFill>
                <a:srgbClr val="00B050"/>
              </a:solidFill>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39</a:t>
            </a:fld>
            <a:endParaRPr lang="it-IT" noProof="0" dirty="0"/>
          </a:p>
        </p:txBody>
      </p:sp>
    </p:spTree>
    <p:extLst>
      <p:ext uri="{BB962C8B-B14F-4D97-AF65-F5344CB8AC3E}">
        <p14:creationId xmlns:p14="http://schemas.microsoft.com/office/powerpoint/2010/main" val="238802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4</a:t>
            </a:fld>
            <a:endParaRPr lang="it-IT" noProof="0" dirty="0"/>
          </a:p>
        </p:txBody>
      </p:sp>
      <p:sp>
        <p:nvSpPr>
          <p:cNvPr id="6" name="Rettangolo arrotondato 5"/>
          <p:cNvSpPr/>
          <p:nvPr/>
        </p:nvSpPr>
        <p:spPr>
          <a:xfrm>
            <a:off x="1250576" y="1465730"/>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IL PROGETTO VSQ </a:t>
            </a:r>
            <a:r>
              <a:rPr lang="it-IT" sz="2400" dirty="0" smtClean="0"/>
              <a:t>- </a:t>
            </a:r>
            <a:r>
              <a:rPr lang="it-IT" sz="2400" dirty="0"/>
              <a:t>VALUTAZIONE DELLE SCUOLE</a:t>
            </a:r>
            <a:endParaRPr lang="it-IT" sz="2100" dirty="0"/>
          </a:p>
        </p:txBody>
      </p:sp>
      <p:sp>
        <p:nvSpPr>
          <p:cNvPr id="9" name="Rettangolo arrotondato 8"/>
          <p:cNvSpPr/>
          <p:nvPr/>
        </p:nvSpPr>
        <p:spPr>
          <a:xfrm>
            <a:off x="1250576" y="2286000"/>
            <a:ext cx="9681882" cy="74930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rgbClr val="514843"/>
                </a:solidFill>
                <a:effectLst>
                  <a:outerShdw blurRad="38100" dist="38100" dir="2700000" algn="tl">
                    <a:srgbClr val="000000">
                      <a:alpha val="43137"/>
                    </a:srgbClr>
                  </a:outerShdw>
                </a:effectLst>
              </a:rPr>
              <a:t>2010/2011- </a:t>
            </a:r>
            <a:r>
              <a:rPr lang="it-IT" sz="2400" dirty="0">
                <a:solidFill>
                  <a:srgbClr val="514843"/>
                </a:solidFill>
                <a:effectLst>
                  <a:outerShdw blurRad="38100" dist="38100" dir="2700000" algn="tl">
                    <a:srgbClr val="000000">
                      <a:alpha val="43137"/>
                    </a:srgbClr>
                  </a:outerShdw>
                </a:effectLst>
              </a:rPr>
              <a:t>due progetti </a:t>
            </a:r>
            <a:r>
              <a:rPr lang="it-IT" sz="2400" dirty="0" smtClean="0">
                <a:solidFill>
                  <a:srgbClr val="514843"/>
                </a:solidFill>
                <a:effectLst>
                  <a:outerShdw blurRad="38100" dist="38100" dir="2700000" algn="tl">
                    <a:srgbClr val="000000">
                      <a:alpha val="43137"/>
                    </a:srgbClr>
                  </a:outerShdw>
                </a:effectLst>
              </a:rPr>
              <a:t>sperimentali</a:t>
            </a:r>
            <a:endParaRPr lang="it-IT" sz="2400" dirty="0">
              <a:solidFill>
                <a:srgbClr val="514843"/>
              </a:solidFill>
              <a:effectLst>
                <a:outerShdw blurRad="38100" dist="38100" dir="2700000" algn="tl">
                  <a:srgbClr val="000000">
                    <a:alpha val="43137"/>
                  </a:srgbClr>
                </a:outerShdw>
              </a:effectLst>
            </a:endParaRPr>
          </a:p>
        </p:txBody>
      </p:sp>
      <p:sp>
        <p:nvSpPr>
          <p:cNvPr id="10" name="Rettangolo arrotondato 9"/>
          <p:cNvSpPr/>
          <p:nvPr/>
        </p:nvSpPr>
        <p:spPr>
          <a:xfrm>
            <a:off x="1250576" y="3761458"/>
            <a:ext cx="3441700" cy="1676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514843"/>
                </a:solidFill>
              </a:rPr>
              <a:t>Valutazione </a:t>
            </a:r>
            <a:r>
              <a:rPr lang="it-IT" dirty="0">
                <a:solidFill>
                  <a:srgbClr val="514843"/>
                </a:solidFill>
              </a:rPr>
              <a:t>per lo Sviluppo della Qualità delle scuole </a:t>
            </a:r>
            <a:r>
              <a:rPr lang="it-IT" dirty="0" smtClean="0">
                <a:solidFill>
                  <a:srgbClr val="514843"/>
                </a:solidFill>
              </a:rPr>
              <a:t> </a:t>
            </a:r>
            <a:r>
              <a:rPr lang="it-IT" dirty="0">
                <a:solidFill>
                  <a:srgbClr val="514843"/>
                </a:solidFill>
                <a:effectLst>
                  <a:outerShdw blurRad="38100" dist="38100" dir="2700000" algn="tl">
                    <a:srgbClr val="000000">
                      <a:alpha val="43137"/>
                    </a:srgbClr>
                  </a:outerShdw>
                </a:effectLst>
              </a:rPr>
              <a:t>VSQ </a:t>
            </a:r>
            <a:endParaRPr lang="it-IT" dirty="0" smtClean="0">
              <a:solidFill>
                <a:srgbClr val="514843"/>
              </a:solidFill>
              <a:effectLst>
                <a:outerShdw blurRad="38100" dist="38100" dir="2700000" algn="tl">
                  <a:srgbClr val="000000">
                    <a:alpha val="43137"/>
                  </a:srgbClr>
                </a:outerShdw>
              </a:effectLst>
            </a:endParaRPr>
          </a:p>
          <a:p>
            <a:pPr algn="ctr"/>
            <a:r>
              <a:rPr lang="it-IT" dirty="0" smtClean="0">
                <a:solidFill>
                  <a:srgbClr val="514843"/>
                </a:solidFill>
              </a:rPr>
              <a:t>per </a:t>
            </a:r>
            <a:r>
              <a:rPr lang="it-IT" dirty="0">
                <a:solidFill>
                  <a:srgbClr val="514843"/>
                </a:solidFill>
              </a:rPr>
              <a:t>la valutazione delle scuole</a:t>
            </a:r>
          </a:p>
        </p:txBody>
      </p:sp>
      <p:sp>
        <p:nvSpPr>
          <p:cNvPr id="11" name="Rettangolo arrotondato 10"/>
          <p:cNvSpPr/>
          <p:nvPr/>
        </p:nvSpPr>
        <p:spPr>
          <a:xfrm>
            <a:off x="8875058" y="3761458"/>
            <a:ext cx="2057400" cy="144452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514843"/>
                </a:solidFill>
                <a:effectLst>
                  <a:outerShdw blurRad="38100" dist="38100" dir="2700000" algn="tl">
                    <a:srgbClr val="000000">
                      <a:alpha val="43137"/>
                    </a:srgbClr>
                  </a:outerShdw>
                </a:effectLst>
              </a:rPr>
              <a:t>Valorizza </a:t>
            </a:r>
            <a:endParaRPr lang="it-IT" dirty="0" smtClean="0">
              <a:solidFill>
                <a:srgbClr val="514843"/>
              </a:solidFill>
              <a:effectLst>
                <a:outerShdw blurRad="38100" dist="38100" dir="2700000" algn="tl">
                  <a:srgbClr val="000000">
                    <a:alpha val="43137"/>
                  </a:srgbClr>
                </a:outerShdw>
              </a:effectLst>
            </a:endParaRPr>
          </a:p>
          <a:p>
            <a:pPr algn="ctr"/>
            <a:r>
              <a:rPr lang="it-IT" dirty="0" smtClean="0">
                <a:solidFill>
                  <a:srgbClr val="514843"/>
                </a:solidFill>
              </a:rPr>
              <a:t>per </a:t>
            </a:r>
            <a:r>
              <a:rPr lang="it-IT" dirty="0">
                <a:solidFill>
                  <a:srgbClr val="514843"/>
                </a:solidFill>
              </a:rPr>
              <a:t>premiare i docenti migliori </a:t>
            </a:r>
          </a:p>
        </p:txBody>
      </p:sp>
      <p:sp>
        <p:nvSpPr>
          <p:cNvPr id="13" name="Freccia in giù 12"/>
          <p:cNvSpPr/>
          <p:nvPr/>
        </p:nvSpPr>
        <p:spPr>
          <a:xfrm>
            <a:off x="9569450" y="3009900"/>
            <a:ext cx="469900" cy="7515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2638552" y="3111500"/>
            <a:ext cx="484632" cy="6499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p:cNvSpPr/>
          <p:nvPr/>
        </p:nvSpPr>
        <p:spPr>
          <a:xfrm>
            <a:off x="4800600" y="2984500"/>
            <a:ext cx="3657600" cy="3508653"/>
          </a:xfrm>
          <a:prstGeom prst="rect">
            <a:avLst/>
          </a:prstGeom>
        </p:spPr>
        <p:txBody>
          <a:bodyPr wrap="square">
            <a:spAutoFit/>
          </a:bodyPr>
          <a:lstStyle/>
          <a:p>
            <a:r>
              <a:rPr lang="it-IT" sz="2400" b="1" dirty="0" smtClean="0">
                <a:solidFill>
                  <a:srgbClr val="C00000"/>
                </a:solidFill>
              </a:rPr>
              <a:t>Obiettivi di VSQ:</a:t>
            </a:r>
          </a:p>
          <a:p>
            <a:pPr marL="285750" indent="-285750">
              <a:buFont typeface="Wingdings" panose="05000000000000000000" pitchFamily="2" charset="2"/>
              <a:buChar char="q"/>
            </a:pPr>
            <a:r>
              <a:rPr lang="it-IT" dirty="0" smtClean="0">
                <a:solidFill>
                  <a:srgbClr val="C00000"/>
                </a:solidFill>
              </a:rPr>
              <a:t>disegnare </a:t>
            </a:r>
            <a:r>
              <a:rPr lang="it-IT" dirty="0">
                <a:solidFill>
                  <a:srgbClr val="C00000"/>
                </a:solidFill>
              </a:rPr>
              <a:t>un modello per la valutazione delle istituzioni scolastiche; </a:t>
            </a:r>
          </a:p>
          <a:p>
            <a:pPr marL="285750" indent="-285750">
              <a:buFont typeface="Wingdings" panose="05000000000000000000" pitchFamily="2" charset="2"/>
              <a:buChar char="q"/>
            </a:pPr>
            <a:r>
              <a:rPr lang="it-IT" dirty="0">
                <a:solidFill>
                  <a:srgbClr val="C00000"/>
                </a:solidFill>
              </a:rPr>
              <a:t>individuare e premiare le migliori performance; </a:t>
            </a:r>
          </a:p>
          <a:p>
            <a:pPr marL="285750" indent="-285750">
              <a:buFont typeface="Wingdings" panose="05000000000000000000" pitchFamily="2" charset="2"/>
              <a:buChar char="q"/>
            </a:pPr>
            <a:r>
              <a:rPr lang="it-IT" dirty="0">
                <a:solidFill>
                  <a:srgbClr val="C00000"/>
                </a:solidFill>
              </a:rPr>
              <a:t>introdurre meccanismi di stimolo a intraprendere percorsi di miglioramento; </a:t>
            </a:r>
          </a:p>
          <a:p>
            <a:pPr marL="285750" indent="-285750">
              <a:buFont typeface="Wingdings" panose="05000000000000000000" pitchFamily="2" charset="2"/>
              <a:buChar char="q"/>
            </a:pPr>
            <a:r>
              <a:rPr lang="it-IT" dirty="0">
                <a:solidFill>
                  <a:srgbClr val="C00000"/>
                </a:solidFill>
              </a:rPr>
              <a:t>mettere a punto e testare sul </a:t>
            </a:r>
            <a:r>
              <a:rPr lang="it-IT" dirty="0" smtClean="0">
                <a:solidFill>
                  <a:srgbClr val="C00000"/>
                </a:solidFill>
              </a:rPr>
              <a:t>campo protocolli di </a:t>
            </a:r>
            <a:r>
              <a:rPr lang="it-IT" dirty="0">
                <a:solidFill>
                  <a:srgbClr val="C00000"/>
                </a:solidFill>
              </a:rPr>
              <a:t>valutazione. </a:t>
            </a:r>
          </a:p>
        </p:txBody>
      </p:sp>
    </p:spTree>
    <p:extLst>
      <p:ext uri="{BB962C8B-B14F-4D97-AF65-F5344CB8AC3E}">
        <p14:creationId xmlns:p14="http://schemas.microsoft.com/office/powerpoint/2010/main" val="4125432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9708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622300" lvl="2" indent="0">
              <a:buNone/>
            </a:pPr>
            <a:r>
              <a:rPr lang="it" sz="1800" dirty="0" smtClean="0">
                <a:solidFill>
                  <a:srgbClr val="00B050"/>
                </a:solidFill>
                <a:effectLst>
                  <a:outerShdw blurRad="38100" dist="38100" dir="2700000" algn="tl">
                    <a:srgbClr val="000000">
                      <a:alpha val="43137"/>
                    </a:srgbClr>
                  </a:outerShdw>
                </a:effectLst>
              </a:rPr>
              <a:t>IDENTITA</a:t>
            </a:r>
            <a:r>
              <a:rPr lang="it" sz="1800" dirty="0">
                <a:solidFill>
                  <a:srgbClr val="00B050"/>
                </a:solidFill>
                <a:effectLst>
                  <a:outerShdw blurRad="38100" dist="38100" dir="2700000" algn="tl">
                    <a:srgbClr val="000000">
                      <a:alpha val="43137"/>
                    </a:srgbClr>
                  </a:outerShdw>
                </a:effectLst>
              </a:rPr>
              <a:t>’ STRATEGICA E CAPACITA’ DI DIREZIONE DELLA SCUOLA (LEADERSHIP)</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685800">
              <a:buFont typeface="Wingdings" panose="05000000000000000000" pitchFamily="2" charset="2"/>
              <a:buChar char="q"/>
            </a:pPr>
            <a:r>
              <a:rPr lang="it-IT" sz="2400" dirty="0" smtClean="0">
                <a:solidFill>
                  <a:srgbClr val="00B050"/>
                </a:solidFill>
                <a:effectLst>
                  <a:outerShdw blurRad="38100" dist="38100" dir="2700000" algn="tl">
                    <a:srgbClr val="000000">
                      <a:alpha val="43137"/>
                    </a:srgbClr>
                  </a:outerShdw>
                </a:effectLst>
              </a:rPr>
              <a:t>I</a:t>
            </a:r>
            <a:r>
              <a:rPr lang="it" sz="2400" dirty="0" smtClean="0">
                <a:solidFill>
                  <a:srgbClr val="00B050"/>
                </a:solidFill>
                <a:effectLst>
                  <a:outerShdw blurRad="38100" dist="38100" dir="2700000" algn="tl">
                    <a:srgbClr val="000000">
                      <a:alpha val="43137"/>
                    </a:srgbClr>
                  </a:outerShdw>
                </a:effectLst>
              </a:rPr>
              <a:t>dentificazione e condivisione della missione dei valori e della visione di sviluppo dell’istituto</a:t>
            </a:r>
          </a:p>
          <a:p>
            <a:pPr lvl="2" indent="-685800">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Stile di direzione, modalità di gestione della scuola da parte del dirigente e dei suoi collaboratori</a:t>
            </a:r>
          </a:p>
          <a:p>
            <a:pPr lvl="2" indent="-685800">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Promozione di una comunità professionale che cerca il coinvolgimento e l’impegno pro-attivo del personale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40</a:t>
            </a:fld>
            <a:endParaRPr lang="it-IT" noProof="0" dirty="0"/>
          </a:p>
        </p:txBody>
      </p:sp>
      <p:sp>
        <p:nvSpPr>
          <p:cNvPr id="4" name="Rettangolo arrotondato 3"/>
          <p:cNvSpPr/>
          <p:nvPr/>
        </p:nvSpPr>
        <p:spPr>
          <a:xfrm>
            <a:off x="1133339"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524600" y="2253800"/>
            <a:ext cx="8696331" cy="7662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69832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53047"/>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marL="355600" lvl="2" indent="0">
              <a:buNone/>
            </a:pPr>
            <a:r>
              <a:rPr lang="it" sz="2000" dirty="0">
                <a:solidFill>
                  <a:srgbClr val="00B050"/>
                </a:solidFill>
                <a:effectLst>
                  <a:outerShdw blurRad="38100" dist="38100" dir="2700000" algn="tl">
                    <a:srgbClr val="000000">
                      <a:alpha val="43137"/>
                    </a:srgbClr>
                  </a:outerShdw>
                </a:effectLst>
              </a:rPr>
              <a:t>IDENTITA’ STRATEGICA E CAPACITA’ DI DIREZIONE DELLA SCUOLA (LEADERSHIP)</a:t>
            </a:r>
          </a:p>
          <a:p>
            <a:pPr marL="914400" lvl="2" indent="0">
              <a:buNone/>
            </a:pPr>
            <a:endParaRPr lang="it" sz="1600" dirty="0">
              <a:solidFill>
                <a:srgbClr val="00B050"/>
              </a:solidFill>
              <a:effectLst>
                <a:outerShdw blurRad="38100" dist="38100" dir="2700000" algn="tl">
                  <a:srgbClr val="000000">
                    <a:alpha val="43137"/>
                  </a:srgbClr>
                </a:outerShdw>
              </a:effectLst>
            </a:endParaRPr>
          </a:p>
          <a:p>
            <a:pPr lvl="2">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Processi </a:t>
            </a:r>
            <a:r>
              <a:rPr lang="it" sz="2400" dirty="0">
                <a:solidFill>
                  <a:srgbClr val="00B050"/>
                </a:solidFill>
                <a:effectLst>
                  <a:outerShdw blurRad="38100" dist="38100" dir="2700000" algn="tl">
                    <a:srgbClr val="000000">
                      <a:alpha val="43137"/>
                    </a:srgbClr>
                  </a:outerShdw>
                </a:effectLst>
              </a:rPr>
              <a:t>decisionali</a:t>
            </a:r>
          </a:p>
          <a:p>
            <a:pPr lvl="2">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Organizzazione </a:t>
            </a:r>
            <a:r>
              <a:rPr lang="it" sz="2400" dirty="0">
                <a:solidFill>
                  <a:srgbClr val="00B050"/>
                </a:solidFill>
                <a:effectLst>
                  <a:outerShdw blurRad="38100" dist="38100" dir="2700000" algn="tl">
                    <a:srgbClr val="000000">
                      <a:alpha val="43137"/>
                    </a:srgbClr>
                  </a:outerShdw>
                </a:effectLst>
              </a:rPr>
              <a:t>e funzionamento della scuola</a:t>
            </a:r>
          </a:p>
          <a:p>
            <a:pPr marL="355600" lvl="2" indent="0">
              <a:buNone/>
            </a:pPr>
            <a:r>
              <a:rPr lang="it" sz="2400" b="1" dirty="0" smtClean="0">
                <a:solidFill>
                  <a:srgbClr val="00B050"/>
                </a:solidFill>
                <a:effectLst>
                  <a:outerShdw blurRad="38100" dist="38100" dir="2700000" algn="tl">
                    <a:srgbClr val="000000">
                      <a:alpha val="43137"/>
                    </a:srgbClr>
                  </a:outerShdw>
                </a:effectLst>
              </a:rPr>
              <a:t>Identità strategica</a:t>
            </a:r>
          </a:p>
          <a:p>
            <a:pPr marL="698500" lvl="2" indent="-342900">
              <a:buClr>
                <a:srgbClr val="00B050"/>
              </a:buClr>
              <a:buFont typeface="Wingdings" panose="05000000000000000000" pitchFamily="2" charset="2"/>
              <a:buChar char="q"/>
            </a:pPr>
            <a:r>
              <a:rPr lang="it" sz="2400" dirty="0" smtClean="0">
                <a:solidFill>
                  <a:srgbClr val="002060"/>
                </a:solidFill>
                <a:effectLst>
                  <a:outerShdw blurRad="38100" dist="38100" dir="2700000" algn="tl">
                    <a:srgbClr val="000000">
                      <a:alpha val="43137"/>
                    </a:srgbClr>
                  </a:outerShdw>
                </a:effectLst>
              </a:rPr>
              <a:t>La scuola ha definito la missione dell’istituto in modo chiaro</a:t>
            </a:r>
          </a:p>
          <a:p>
            <a:pPr marL="698500" lvl="2" indent="-342900">
              <a:buClr>
                <a:srgbClr val="00B050"/>
              </a:buClr>
              <a:buFont typeface="Wingdings" panose="05000000000000000000" pitchFamily="2" charset="2"/>
              <a:buChar char="q"/>
            </a:pPr>
            <a:r>
              <a:rPr lang="it-IT" sz="2400" dirty="0" smtClean="0">
                <a:solidFill>
                  <a:srgbClr val="002060"/>
                </a:solidFill>
                <a:effectLst>
                  <a:outerShdw blurRad="38100" dist="38100" dir="2700000" algn="tl">
                    <a:srgbClr val="000000">
                      <a:alpha val="43137"/>
                    </a:srgbClr>
                  </a:outerShdw>
                </a:effectLst>
              </a:rPr>
              <a:t>L</a:t>
            </a:r>
            <a:r>
              <a:rPr lang="it" sz="2400" dirty="0" smtClean="0">
                <a:solidFill>
                  <a:srgbClr val="002060"/>
                </a:solidFill>
                <a:effectLst>
                  <a:outerShdw blurRad="38100" dist="38100" dir="2700000" algn="tl">
                    <a:srgbClr val="000000">
                      <a:alpha val="43137"/>
                    </a:srgbClr>
                  </a:outerShdw>
                </a:effectLst>
              </a:rPr>
              <a:t>a scuola ha individuato le priorità strategiche da perseguire</a:t>
            </a:r>
          </a:p>
          <a:p>
            <a:pPr marL="355600" lvl="2" indent="0">
              <a:buNone/>
            </a:pPr>
            <a:r>
              <a:rPr lang="it" sz="2400" b="1" dirty="0" smtClean="0">
                <a:solidFill>
                  <a:srgbClr val="00B050"/>
                </a:solidFill>
                <a:effectLst>
                  <a:outerShdw blurRad="38100" dist="38100" dir="2700000" algn="tl">
                    <a:srgbClr val="000000">
                      <a:alpha val="43137"/>
                    </a:srgbClr>
                  </a:outerShdw>
                </a:effectLst>
              </a:rPr>
              <a:t>Stile di leadership</a:t>
            </a:r>
          </a:p>
          <a:p>
            <a:pPr marL="698500" lvl="2" indent="-342900">
              <a:buClr>
                <a:srgbClr val="00B050"/>
              </a:buClr>
              <a:buFont typeface="Wingdings" panose="05000000000000000000" pitchFamily="2" charset="2"/>
              <a:buChar char="q"/>
            </a:pPr>
            <a:r>
              <a:rPr lang="it" sz="2400" dirty="0" smtClean="0">
                <a:solidFill>
                  <a:srgbClr val="002060"/>
                </a:solidFill>
                <a:effectLst>
                  <a:outerShdw blurRad="38100" dist="38100" dir="2700000" algn="tl">
                    <a:srgbClr val="000000">
                      <a:alpha val="43137"/>
                    </a:srgbClr>
                  </a:outerShdw>
                </a:effectLst>
              </a:rPr>
              <a:t>Il tempo </a:t>
            </a:r>
            <a:r>
              <a:rPr lang="it" sz="2400" dirty="0">
                <a:solidFill>
                  <a:srgbClr val="002060"/>
                </a:solidFill>
                <a:effectLst>
                  <a:outerShdw blurRad="38100" dist="38100" dir="2700000" algn="tl">
                    <a:srgbClr val="000000">
                      <a:alpha val="43137"/>
                    </a:srgbClr>
                  </a:outerShdw>
                </a:effectLst>
              </a:rPr>
              <a:t>dedicato dal DS alle questioni educative, ai compiti </a:t>
            </a:r>
            <a:r>
              <a:rPr lang="it" sz="2400" dirty="0" smtClean="0">
                <a:solidFill>
                  <a:srgbClr val="002060"/>
                </a:solidFill>
                <a:effectLst>
                  <a:outerShdw blurRad="38100" dist="38100" dir="2700000" algn="tl">
                    <a:srgbClr val="000000">
                      <a:alpha val="43137"/>
                    </a:srgbClr>
                  </a:outerShdw>
                </a:effectLst>
              </a:rPr>
              <a:t>amministrativi </a:t>
            </a:r>
            <a:r>
              <a:rPr lang="it" sz="2400" dirty="0">
                <a:solidFill>
                  <a:srgbClr val="002060"/>
                </a:solidFill>
                <a:effectLst>
                  <a:outerShdw blurRad="38100" dist="38100" dir="2700000" algn="tl">
                    <a:srgbClr val="000000">
                      <a:alpha val="43137"/>
                    </a:srgbClr>
                  </a:outerShdw>
                </a:effectLst>
              </a:rPr>
              <a:t>e di </a:t>
            </a:r>
            <a:r>
              <a:rPr lang="it" sz="2400" dirty="0" smtClean="0">
                <a:solidFill>
                  <a:srgbClr val="002060"/>
                </a:solidFill>
                <a:effectLst>
                  <a:outerShdw blurRad="38100" dist="38100" dir="2700000" algn="tl">
                    <a:srgbClr val="000000">
                      <a:alpha val="43137"/>
                    </a:srgbClr>
                  </a:outerShdw>
                </a:effectLst>
              </a:rPr>
              <a:t>coordinamento non presenta forti discrepanze</a:t>
            </a:r>
          </a:p>
          <a:p>
            <a:pPr marL="698500" lvl="2" indent="-342900">
              <a:buClr>
                <a:srgbClr val="00B050"/>
              </a:buClr>
              <a:buFont typeface="Wingdings" panose="05000000000000000000" pitchFamily="2" charset="2"/>
              <a:buChar char="q"/>
            </a:pPr>
            <a:r>
              <a:rPr lang="it" sz="2400" dirty="0" smtClean="0">
                <a:solidFill>
                  <a:srgbClr val="002060"/>
                </a:solidFill>
                <a:effectLst>
                  <a:outerShdw blurRad="38100" dist="38100" dir="2700000" algn="tl">
                    <a:srgbClr val="000000">
                      <a:alpha val="43137"/>
                    </a:srgbClr>
                  </a:outerShdw>
                </a:effectLst>
              </a:rPr>
              <a:t>I luoghi dove avvengono i processi decisionali</a:t>
            </a:r>
            <a:endParaRPr lang="it" sz="2400" dirty="0">
              <a:solidFill>
                <a:srgbClr val="002060"/>
              </a:solidFill>
              <a:effectLst>
                <a:outerShdw blurRad="38100" dist="38100" dir="2700000" algn="tl">
                  <a:srgbClr val="000000">
                    <a:alpha val="43137"/>
                  </a:srgbClr>
                </a:outerShdw>
              </a:effectLst>
            </a:endParaRPr>
          </a:p>
          <a:p>
            <a:pPr marL="355600" lvl="2" indent="0">
              <a:buNone/>
            </a:pPr>
            <a:endParaRPr lang="it" sz="2000" dirty="0" smtClean="0">
              <a:solidFill>
                <a:srgbClr val="00B050"/>
              </a:solidFill>
              <a:effectLst>
                <a:outerShdw blurRad="38100" dist="38100" dir="2700000" algn="tl">
                  <a:srgbClr val="000000">
                    <a:alpha val="43137"/>
                  </a:srgbClr>
                </a:outerShdw>
              </a:effectLst>
            </a:endParaRPr>
          </a:p>
          <a:p>
            <a:pPr marL="3556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41</a:t>
            </a:fld>
            <a:endParaRPr lang="it-IT" noProof="0" dirty="0"/>
          </a:p>
        </p:txBody>
      </p:sp>
      <p:sp>
        <p:nvSpPr>
          <p:cNvPr id="5" name="Rettangolo arrotondato 4"/>
          <p:cNvSpPr/>
          <p:nvPr/>
        </p:nvSpPr>
        <p:spPr>
          <a:xfrm>
            <a:off x="1323834" y="1451508"/>
            <a:ext cx="9402066" cy="7662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4342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08892" y="52754"/>
            <a:ext cx="10761783" cy="1096962"/>
          </a:xfrm>
        </p:spPr>
        <p:txBody>
          <a:bodyPr rtlCol="0">
            <a:noAutofit/>
          </a:bodyPr>
          <a:lstStyle/>
          <a:p>
            <a:pPr marL="914400" lvl="2"/>
            <a:r>
              <a:rPr lang="it-IT" sz="2400" dirty="0" smtClean="0">
                <a:latin typeface="Tw Cen MT" panose="020B0602020104020603" pitchFamily="34" charset="0"/>
              </a:rPr>
              <a:t/>
            </a:r>
            <a:br>
              <a:rPr lang="it-IT" sz="2400" dirty="0" smtClean="0">
                <a:latin typeface="Tw Cen MT" panose="020B0602020104020603" pitchFamily="34" charset="0"/>
              </a:rPr>
            </a:br>
            <a:r>
              <a:rPr lang="it-IT" sz="2400" dirty="0">
                <a:latin typeface="Tw Cen MT" panose="020B0602020104020603" pitchFamily="34" charset="0"/>
              </a:rPr>
              <a:t/>
            </a:r>
            <a:br>
              <a:rPr lang="it-IT" sz="2400" dirty="0">
                <a:latin typeface="Tw Cen MT" panose="020B0602020104020603" pitchFamily="34" charset="0"/>
              </a:rPr>
            </a:br>
            <a:r>
              <a:rPr lang="it-IT" sz="4400" dirty="0" smtClean="0">
                <a:latin typeface="Tw Cen MT" panose="020B0602020104020603" pitchFamily="34" charset="0"/>
              </a:rPr>
              <a:t>Possibili </a:t>
            </a:r>
            <a:r>
              <a:rPr lang="it-IT" sz="4400" dirty="0">
                <a:latin typeface="Tw Cen MT" panose="020B0602020104020603" pitchFamily="34" charset="0"/>
              </a:rPr>
              <a:t>domande </a:t>
            </a:r>
            <a:r>
              <a:rPr lang="it-IT" sz="2400" dirty="0">
                <a:latin typeface="Tw Cen MT" panose="020B0602020104020603" pitchFamily="34" charset="0"/>
              </a:rPr>
              <a:t>- </a:t>
            </a:r>
            <a:r>
              <a:rPr lang="it" sz="2400" dirty="0">
                <a:latin typeface="Tw Cen MT" panose="020B0602020104020603" pitchFamily="34" charset="0"/>
              </a:rPr>
              <a:t>IDENTITA’ STRATEGICA E CAPACITA’ DI DIREZIONE DELLA SCUOLA (LEADERSHIP</a:t>
            </a:r>
            <a:r>
              <a:rPr lang="it" sz="2400" dirty="0" smtClean="0">
                <a:latin typeface="Tw Cen MT" panose="020B0602020104020603" pitchFamily="34" charset="0"/>
              </a:rPr>
              <a:t>)</a:t>
            </a:r>
            <a:endParaRPr lang="it" sz="2400" dirty="0">
              <a:latin typeface="Tw Cen MT" panose="020B0602020104020603" pitchFamily="34" charset="0"/>
            </a:endParaRPr>
          </a:p>
        </p:txBody>
      </p:sp>
      <p:sp>
        <p:nvSpPr>
          <p:cNvPr id="14" name="Segnaposto contenuto 13"/>
          <p:cNvSpPr>
            <a:spLocks noGrp="1"/>
          </p:cNvSpPr>
          <p:nvPr>
            <p:ph idx="1"/>
          </p:nvPr>
        </p:nvSpPr>
        <p:spPr>
          <a:xfrm>
            <a:off x="1104900" y="1378038"/>
            <a:ext cx="9982200" cy="5479961"/>
          </a:xfrm>
        </p:spPr>
        <p:txBody>
          <a:bodyPr rtlCol="0">
            <a:normAutofit fontScale="92500" lnSpcReduction="20000"/>
          </a:bodyPr>
          <a:lstStyle/>
          <a:p>
            <a:pPr marL="0" lvl="2" indent="0">
              <a:buFont typeface="Wingdings" panose="05000000000000000000" pitchFamily="2" charset="2"/>
              <a:buChar char="v"/>
            </a:pPr>
            <a:r>
              <a:rPr lang="it-IT" sz="2300" dirty="0" smtClean="0">
                <a:solidFill>
                  <a:srgbClr val="514843"/>
                </a:solidFill>
              </a:rPr>
              <a:t>La scuola ha definito la propria missione? (illustrazione) In che modo si è giunti a definire questa missione (coinvolgimento del Collegio docenti, dello staff, gruppi di lavoro) Quali sono le priorità nel medio periodo? In che modo queste priorità sono state condivise con la comunità scolastica? Stesse domande ai docenti curriculari </a:t>
            </a:r>
          </a:p>
          <a:p>
            <a:pPr marL="0" lvl="2" indent="0">
              <a:buFont typeface="Wingdings" panose="05000000000000000000" pitchFamily="2" charset="2"/>
              <a:buChar char="v"/>
            </a:pPr>
            <a:r>
              <a:rPr lang="it-IT" sz="2300" dirty="0" smtClean="0">
                <a:solidFill>
                  <a:srgbClr val="514843"/>
                </a:solidFill>
              </a:rPr>
              <a:t>Gli insegnanti incontrati hanno una visone comune della missione dell’istituto (valori, scelte)?</a:t>
            </a:r>
          </a:p>
          <a:p>
            <a:pPr marL="0" lvl="2" indent="0">
              <a:buFont typeface="Wingdings" panose="05000000000000000000" pitchFamily="2" charset="2"/>
              <a:buChar char="v"/>
            </a:pPr>
            <a:r>
              <a:rPr lang="it-IT" sz="2300" dirty="0" smtClean="0">
                <a:solidFill>
                  <a:srgbClr val="514843"/>
                </a:solidFill>
              </a:rPr>
              <a:t>Ha degli incontri con i docenti per pianificare l’organizzazione delle attività (es. definizione degli obiettivi, tempi da rispettare, assegnazione di ruoli) esempi</a:t>
            </a:r>
          </a:p>
          <a:p>
            <a:pPr marL="0" lvl="2" indent="0">
              <a:buFont typeface="Wingdings" panose="05000000000000000000" pitchFamily="2" charset="2"/>
              <a:buChar char="v"/>
            </a:pPr>
            <a:r>
              <a:rPr lang="it-IT" sz="2300" dirty="0">
                <a:solidFill>
                  <a:srgbClr val="514843"/>
                </a:solidFill>
              </a:rPr>
              <a:t>Ha degli incontri con il personale ATA </a:t>
            </a:r>
            <a:r>
              <a:rPr lang="it-IT" sz="2300" dirty="0" smtClean="0">
                <a:solidFill>
                  <a:srgbClr val="514843"/>
                </a:solidFill>
              </a:rPr>
              <a:t>per pianificare l’organizzazione delle attività (ad es. definizione di obiettivi, tempi da rispettare, assegnazione di ruoli)?</a:t>
            </a:r>
          </a:p>
          <a:p>
            <a:pPr marL="0" lvl="2" indent="0">
              <a:buFont typeface="Wingdings" panose="05000000000000000000" pitchFamily="2" charset="2"/>
              <a:buChar char="v"/>
            </a:pPr>
            <a:r>
              <a:rPr lang="it-IT" sz="2300" dirty="0" smtClean="0">
                <a:solidFill>
                  <a:srgbClr val="514843"/>
                </a:solidFill>
              </a:rPr>
              <a:t>Quali strumenti utilizza per motivare gli insegnanti?</a:t>
            </a:r>
          </a:p>
          <a:p>
            <a:pPr marL="0" lvl="2" indent="0">
              <a:buFont typeface="Wingdings" panose="05000000000000000000" pitchFamily="2" charset="2"/>
              <a:buChar char="v"/>
            </a:pPr>
            <a:r>
              <a:rPr lang="it-IT" sz="2300" dirty="0" smtClean="0">
                <a:solidFill>
                  <a:srgbClr val="514843"/>
                </a:solidFill>
              </a:rPr>
              <a:t>Quali strumenti usa per motivare il personale ATA?</a:t>
            </a:r>
          </a:p>
          <a:p>
            <a:pPr marL="0" lvl="2" indent="0">
              <a:buFont typeface="Wingdings" panose="05000000000000000000" pitchFamily="2" charset="2"/>
              <a:buChar char="v"/>
            </a:pPr>
            <a:r>
              <a:rPr lang="it-IT" sz="2300" dirty="0" smtClean="0">
                <a:solidFill>
                  <a:srgbClr val="514843"/>
                </a:solidFill>
              </a:rPr>
              <a:t>In che modo il dirigente supervisiona gli spetti pedagogici didattici? Secondo lei il DS segue in modo adeguato questi aspetti?</a:t>
            </a:r>
          </a:p>
          <a:p>
            <a:pPr marL="0" lvl="2" indent="0">
              <a:buFont typeface="Wingdings" panose="05000000000000000000" pitchFamily="2" charset="2"/>
              <a:buChar char="v"/>
            </a:pPr>
            <a:r>
              <a:rPr lang="it-IT" sz="2300" dirty="0" smtClean="0">
                <a:solidFill>
                  <a:srgbClr val="514843"/>
                </a:solidFill>
              </a:rPr>
              <a:t>In che modo il Ds promuove la partecipazione dei docenti? E la collaborazione tra i docenti?</a:t>
            </a:r>
          </a:p>
          <a:p>
            <a:pPr marL="0" lvl="2" indent="0">
              <a:buFont typeface="Wingdings" panose="05000000000000000000" pitchFamily="2" charset="2"/>
              <a:buChar char="v"/>
            </a:pPr>
            <a:r>
              <a:rPr lang="it-IT" sz="2300" dirty="0" smtClean="0">
                <a:solidFill>
                  <a:srgbClr val="514843"/>
                </a:solidFill>
              </a:rPr>
              <a:t>Il personale ATA ritiene che il DS segua in modo adeguato gli aspetti organizzativi e gestionali e li coinvolga a partecipare alla vita della comunità scolastica?</a:t>
            </a: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42</a:t>
            </a:fld>
            <a:endParaRPr lang="it-IT" noProof="0" dirty="0"/>
          </a:p>
        </p:txBody>
      </p:sp>
    </p:spTree>
    <p:extLst>
      <p:ext uri="{BB962C8B-B14F-4D97-AF65-F5344CB8AC3E}">
        <p14:creationId xmlns:p14="http://schemas.microsoft.com/office/powerpoint/2010/main" val="68364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400" dirty="0" smtClean="0">
                <a:solidFill>
                  <a:srgbClr val="00B050"/>
                </a:solidFill>
                <a:effectLst>
                  <a:outerShdw blurRad="38100" dist="38100" dir="2700000" algn="tl">
                    <a:srgbClr val="000000">
                      <a:alpha val="43137"/>
                    </a:srgbClr>
                  </a:outerShdw>
                </a:effectLst>
              </a:rPr>
              <a:t>GESTIONE </a:t>
            </a:r>
            <a:r>
              <a:rPr lang="it" sz="2400" dirty="0">
                <a:solidFill>
                  <a:srgbClr val="00B050"/>
                </a:solidFill>
                <a:effectLst>
                  <a:outerShdw blurRad="38100" dist="38100" dir="2700000" algn="tl">
                    <a:srgbClr val="000000">
                      <a:alpha val="43137"/>
                    </a:srgbClr>
                  </a:outerShdw>
                </a:effectLst>
              </a:rPr>
              <a:t>STRATEGICA DELLE RISORSE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lvl="2" indent="-515938">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Capacità della scuola di allineare le risorse (le energie intellettuali interne, i contributi e le risorse del territorio, le risorse finanziarie e strumentali) alle priorità strategiche</a:t>
            </a:r>
          </a:p>
          <a:p>
            <a:pPr lvl="2" indent="-515938">
              <a:buNone/>
            </a:pPr>
            <a:endParaRPr lang="it" sz="2400" dirty="0" smtClean="0">
              <a:solidFill>
                <a:srgbClr val="00B050"/>
              </a:solidFill>
              <a:effectLst>
                <a:outerShdw blurRad="38100" dist="38100" dir="2700000" algn="tl">
                  <a:srgbClr val="000000">
                    <a:alpha val="43137"/>
                  </a:srgbClr>
                </a:outerShdw>
              </a:effectLst>
            </a:endParaRPr>
          </a:p>
          <a:p>
            <a:pPr lvl="2" indent="-515938">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Sviluppo di sistemi di informazione e comunicazione a supporto dei processi didattici ed organizzativi</a:t>
            </a:r>
            <a:endParaRPr lang="it" sz="24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43</a:t>
            </a:fld>
            <a:endParaRPr lang="it-IT" noProof="0" dirty="0"/>
          </a:p>
        </p:txBody>
      </p:sp>
      <p:sp>
        <p:nvSpPr>
          <p:cNvPr id="4" name="Rettangolo arrotondato 3"/>
          <p:cNvSpPr/>
          <p:nvPr/>
        </p:nvSpPr>
        <p:spPr>
          <a:xfrm>
            <a:off x="1133341"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725769" y="2343954"/>
            <a:ext cx="6141881" cy="9135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87947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5400" dirty="0">
                <a:latin typeface="Tw Cen MT" panose="020B0602020104020603" pitchFamily="34" charset="0"/>
              </a:rPr>
              <a:t>Prima della visita</a:t>
            </a:r>
            <a:endParaRPr lang="en-US" sz="54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fontScale="92500"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400" dirty="0">
                <a:solidFill>
                  <a:srgbClr val="00B050"/>
                </a:solidFill>
                <a:effectLst>
                  <a:outerShdw blurRad="38100" dist="38100" dir="2700000" algn="tl">
                    <a:srgbClr val="000000">
                      <a:alpha val="43137"/>
                    </a:srgbClr>
                  </a:outerShdw>
                </a:effectLst>
              </a:rPr>
              <a:t>GESTIONE STRATEGICA DELLE RISORSE</a:t>
            </a:r>
          </a:p>
          <a:p>
            <a:pPr marL="914400" lvl="2" indent="0">
              <a:buNone/>
            </a:pPr>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287338">
              <a:buNone/>
            </a:pPr>
            <a:r>
              <a:rPr lang="it" sz="3000" b="1" dirty="0" smtClean="0">
                <a:solidFill>
                  <a:srgbClr val="00B050"/>
                </a:solidFill>
              </a:rPr>
              <a:t>Progettualità strategica</a:t>
            </a:r>
          </a:p>
          <a:p>
            <a:pPr marL="1077913" lvl="2" indent="-450850">
              <a:buClr>
                <a:srgbClr val="00B050"/>
              </a:buClr>
              <a:buFont typeface="Wingdings" panose="05000000000000000000" pitchFamily="2" charset="2"/>
              <a:buChar char="q"/>
            </a:pPr>
            <a:r>
              <a:rPr lang="it" sz="2800" dirty="0" smtClean="0">
                <a:solidFill>
                  <a:srgbClr val="002060"/>
                </a:solidFill>
              </a:rPr>
              <a:t>Allocazione delle risorse finanziarie nel Programma annale è coerente con le priorità e le scelte definite nel Pof</a:t>
            </a:r>
          </a:p>
          <a:p>
            <a:pPr marL="1077913" lvl="2" indent="-450850">
              <a:buClr>
                <a:srgbClr val="00B050"/>
              </a:buClr>
              <a:buFont typeface="Wingdings" panose="05000000000000000000" pitchFamily="2" charset="2"/>
              <a:buChar char="q"/>
            </a:pPr>
            <a:r>
              <a:rPr lang="it" sz="2800" dirty="0" smtClean="0">
                <a:solidFill>
                  <a:srgbClr val="002060"/>
                </a:solidFill>
              </a:rPr>
              <a:t>La scuola investe strategicamente su un numero di progetti limitato</a:t>
            </a:r>
          </a:p>
          <a:p>
            <a:pPr marL="1077913" lvl="2" indent="-450850">
              <a:buClr>
                <a:srgbClr val="00B050"/>
              </a:buClr>
              <a:buFont typeface="Wingdings" panose="05000000000000000000" pitchFamily="2" charset="2"/>
              <a:buChar char="q"/>
            </a:pPr>
            <a:r>
              <a:rPr lang="it" sz="2800" dirty="0" smtClean="0">
                <a:solidFill>
                  <a:srgbClr val="002060"/>
                </a:solidFill>
              </a:rPr>
              <a:t>Le spese per i progetti si concentrano sui progetti ritenuti più importanti</a:t>
            </a:r>
          </a:p>
          <a:p>
            <a:pPr marL="1077913" lvl="2" indent="-450850">
              <a:buClr>
                <a:srgbClr val="00B050"/>
              </a:buClr>
              <a:buFont typeface="Wingdings" panose="05000000000000000000" pitchFamily="2" charset="2"/>
              <a:buChar char="q"/>
            </a:pPr>
            <a:r>
              <a:rPr lang="it" sz="2800" dirty="0" smtClean="0">
                <a:solidFill>
                  <a:srgbClr val="002060"/>
                </a:solidFill>
              </a:rPr>
              <a:t>La scuola ha assegnato le funzioni strumentali concentrando in pochi docenti alcuni ruoli ritenuti strategici</a:t>
            </a: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44</a:t>
            </a:fld>
            <a:endParaRPr lang="it-IT" noProof="0" dirty="0"/>
          </a:p>
        </p:txBody>
      </p:sp>
      <p:sp>
        <p:nvSpPr>
          <p:cNvPr id="5" name="Rettangolo arrotondato 4"/>
          <p:cNvSpPr/>
          <p:nvPr/>
        </p:nvSpPr>
        <p:spPr>
          <a:xfrm>
            <a:off x="1725768" y="1430358"/>
            <a:ext cx="6141881" cy="9135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13255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400" dirty="0" smtClean="0">
                <a:solidFill>
                  <a:srgbClr val="00B050"/>
                </a:solidFill>
                <a:effectLst>
                  <a:outerShdw blurRad="38100" dist="38100" dir="2700000" algn="tl">
                    <a:srgbClr val="000000">
                      <a:alpha val="43137"/>
                    </a:srgbClr>
                  </a:outerShdw>
                </a:effectLst>
              </a:rPr>
              <a:t>GESTIONE STRATEGICA DELLE RISORSE</a:t>
            </a:r>
            <a:endParaRPr lang="it" sz="2400" dirty="0">
              <a:solidFill>
                <a:srgbClr val="00B050"/>
              </a:solidFill>
              <a:effectLst>
                <a:outerShdw blurRad="38100" dist="38100" dir="2700000" algn="tl">
                  <a:srgbClr val="000000">
                    <a:alpha val="43137"/>
                  </a:srgbClr>
                </a:outerShdw>
              </a:effectLst>
            </a:endParaRPr>
          </a:p>
          <a:p>
            <a:pPr marL="914400" lvl="2" indent="0">
              <a:buNone/>
            </a:pPr>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287338">
              <a:buNone/>
            </a:pPr>
            <a:r>
              <a:rPr lang="it-IT" sz="3000" b="1" dirty="0" smtClean="0">
                <a:solidFill>
                  <a:srgbClr val="00B050"/>
                </a:solidFill>
              </a:rPr>
              <a:t>Sistemi</a:t>
            </a:r>
            <a:r>
              <a:rPr lang="it" sz="3000" b="1" dirty="0" smtClean="0">
                <a:solidFill>
                  <a:srgbClr val="00B050"/>
                </a:solidFill>
              </a:rPr>
              <a:t> di informazione e comunicazione</a:t>
            </a:r>
          </a:p>
          <a:p>
            <a:pPr marL="1077913" lvl="2" indent="-450850">
              <a:buClr>
                <a:srgbClr val="00B050"/>
              </a:buClr>
              <a:buFont typeface="Wingdings" panose="05000000000000000000" pitchFamily="2" charset="2"/>
              <a:buChar char="q"/>
            </a:pPr>
            <a:r>
              <a:rPr lang="it" sz="2800" dirty="0" smtClean="0">
                <a:solidFill>
                  <a:srgbClr val="002060"/>
                </a:solidFill>
              </a:rPr>
              <a:t>La scuola adotta sistemi di registrazione informatizzata delle assenze degli studenti</a:t>
            </a:r>
          </a:p>
          <a:p>
            <a:pPr marL="1077913" lvl="2" indent="-450850">
              <a:buClr>
                <a:srgbClr val="00B050"/>
              </a:buClr>
              <a:buFont typeface="Wingdings" panose="05000000000000000000" pitchFamily="2" charset="2"/>
              <a:buChar char="q"/>
            </a:pPr>
            <a:r>
              <a:rPr lang="it" sz="2800" dirty="0" smtClean="0">
                <a:solidFill>
                  <a:srgbClr val="002060"/>
                </a:solidFill>
              </a:rPr>
              <a:t>La scuola ha un sito web aggiornato (es. circolari, avvisi) </a:t>
            </a:r>
          </a:p>
          <a:p>
            <a:pPr marL="1077913" lvl="2" indent="-450850">
              <a:buClr>
                <a:srgbClr val="00B050"/>
              </a:buClr>
              <a:buFont typeface="Wingdings" panose="05000000000000000000" pitchFamily="2" charset="2"/>
              <a:buChar char="q"/>
            </a:pPr>
            <a:r>
              <a:rPr lang="it" sz="2800" dirty="0" smtClean="0">
                <a:solidFill>
                  <a:srgbClr val="002060"/>
                </a:solidFill>
              </a:rPr>
              <a:t>Il sito web della scuola offre alcuni servizi per gli utenti (es. modulistica, area riservata per il personale, materiale didattico per gli studenti) </a:t>
            </a: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45</a:t>
            </a:fld>
            <a:endParaRPr lang="it-IT" noProof="0" dirty="0"/>
          </a:p>
        </p:txBody>
      </p:sp>
      <p:sp>
        <p:nvSpPr>
          <p:cNvPr id="5" name="Rettangolo arrotondato 4"/>
          <p:cNvSpPr/>
          <p:nvPr/>
        </p:nvSpPr>
        <p:spPr>
          <a:xfrm>
            <a:off x="1725768" y="1430358"/>
            <a:ext cx="6141881" cy="9135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04588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08892" y="52754"/>
            <a:ext cx="10761783" cy="1096962"/>
          </a:xfrm>
        </p:spPr>
        <p:txBody>
          <a:bodyPr rtlCol="0">
            <a:noAutofit/>
          </a:bodyPr>
          <a:lstStyle/>
          <a:p>
            <a:pPr marL="914400" lvl="2"/>
            <a:r>
              <a:rPr lang="it-IT" sz="2400" dirty="0" smtClean="0">
                <a:latin typeface="Tw Cen MT" panose="020B0602020104020603" pitchFamily="34" charset="0"/>
              </a:rPr>
              <a:t/>
            </a:r>
            <a:br>
              <a:rPr lang="it-IT" sz="2400" dirty="0" smtClean="0">
                <a:latin typeface="Tw Cen MT" panose="020B0602020104020603" pitchFamily="34" charset="0"/>
              </a:rPr>
            </a:br>
            <a:r>
              <a:rPr lang="it-IT" sz="2400" dirty="0">
                <a:latin typeface="Tw Cen MT" panose="020B0602020104020603" pitchFamily="34" charset="0"/>
              </a:rPr>
              <a:t/>
            </a:r>
            <a:br>
              <a:rPr lang="it-IT" sz="2400" dirty="0">
                <a:latin typeface="Tw Cen MT" panose="020B0602020104020603" pitchFamily="34" charset="0"/>
              </a:rPr>
            </a:br>
            <a:r>
              <a:rPr lang="it-IT" sz="4400" dirty="0" smtClean="0">
                <a:latin typeface="Tw Cen MT" panose="020B0602020104020603" pitchFamily="34" charset="0"/>
              </a:rPr>
              <a:t>Possibili </a:t>
            </a:r>
            <a:r>
              <a:rPr lang="it-IT" sz="4400" dirty="0">
                <a:latin typeface="Tw Cen MT" panose="020B0602020104020603" pitchFamily="34" charset="0"/>
              </a:rPr>
              <a:t>domande </a:t>
            </a:r>
            <a:r>
              <a:rPr lang="it-IT" sz="2400" dirty="0">
                <a:latin typeface="Tw Cen MT" panose="020B0602020104020603" pitchFamily="34" charset="0"/>
              </a:rPr>
              <a:t>- </a:t>
            </a:r>
            <a:r>
              <a:rPr lang="it" sz="2400" dirty="0">
                <a:latin typeface="Tw Cen MT" panose="020B0602020104020603" pitchFamily="34" charset="0"/>
              </a:rPr>
              <a:t>GESTIONE STRATEGICA DELLE RISORSE</a:t>
            </a:r>
          </a:p>
        </p:txBody>
      </p:sp>
      <p:sp>
        <p:nvSpPr>
          <p:cNvPr id="14" name="Segnaposto contenuto 13"/>
          <p:cNvSpPr>
            <a:spLocks noGrp="1"/>
          </p:cNvSpPr>
          <p:nvPr>
            <p:ph idx="1"/>
          </p:nvPr>
        </p:nvSpPr>
        <p:spPr>
          <a:xfrm>
            <a:off x="1104900" y="1378038"/>
            <a:ext cx="9982200" cy="5479961"/>
          </a:xfrm>
        </p:spPr>
        <p:txBody>
          <a:bodyPr rtlCol="0">
            <a:normAutofit/>
          </a:bodyPr>
          <a:lstStyle/>
          <a:p>
            <a:pPr marL="0" lvl="2" indent="0">
              <a:buFont typeface="Wingdings" panose="05000000000000000000" pitchFamily="2" charset="2"/>
              <a:buChar char="v"/>
            </a:pPr>
            <a:r>
              <a:rPr lang="it-IT" sz="2200" dirty="0" smtClean="0">
                <a:solidFill>
                  <a:srgbClr val="514843"/>
                </a:solidFill>
              </a:rPr>
              <a:t>Sui tre progetti più importanti del precedente anno scolastico quali risorse economiche e umane ha investito la scuola?</a:t>
            </a:r>
          </a:p>
          <a:p>
            <a:pPr marL="0" lvl="2" indent="0">
              <a:buFont typeface="Wingdings" panose="05000000000000000000" pitchFamily="2" charset="2"/>
              <a:buChar char="v"/>
            </a:pPr>
            <a:r>
              <a:rPr lang="it-IT" sz="2200" dirty="0" smtClean="0">
                <a:solidFill>
                  <a:srgbClr val="514843"/>
                </a:solidFill>
              </a:rPr>
              <a:t>In che modo le priorità individuate nel </a:t>
            </a:r>
            <a:r>
              <a:rPr lang="it-IT" sz="2200" dirty="0" err="1" smtClean="0">
                <a:solidFill>
                  <a:srgbClr val="514843"/>
                </a:solidFill>
              </a:rPr>
              <a:t>Pof</a:t>
            </a:r>
            <a:r>
              <a:rPr lang="it-IT" sz="2200" dirty="0" smtClean="0">
                <a:solidFill>
                  <a:srgbClr val="514843"/>
                </a:solidFill>
              </a:rPr>
              <a:t> trovano riscontro nel PA?</a:t>
            </a:r>
          </a:p>
          <a:p>
            <a:pPr marL="0" lvl="2" indent="0">
              <a:buFont typeface="Wingdings" panose="05000000000000000000" pitchFamily="2" charset="2"/>
              <a:buChar char="v"/>
            </a:pPr>
            <a:r>
              <a:rPr lang="it-IT" sz="2200" dirty="0" smtClean="0">
                <a:solidFill>
                  <a:srgbClr val="514843"/>
                </a:solidFill>
              </a:rPr>
              <a:t>Quali funzioni strumentali sono state assegnate nella scuola? Quanto prendono i docenti funzioni strumentali?</a:t>
            </a:r>
          </a:p>
          <a:p>
            <a:pPr marL="0" lvl="2" indent="0">
              <a:buFont typeface="Wingdings" panose="05000000000000000000" pitchFamily="2" charset="2"/>
              <a:buChar char="v"/>
            </a:pPr>
            <a:r>
              <a:rPr lang="it-IT" sz="2200" dirty="0" smtClean="0">
                <a:solidFill>
                  <a:srgbClr val="514843"/>
                </a:solidFill>
              </a:rPr>
              <a:t>Le spese per i progetti si concentrano sui progetti ritenuti più importanti?</a:t>
            </a:r>
          </a:p>
          <a:p>
            <a:pPr marL="0" lvl="2" indent="0">
              <a:buFont typeface="Wingdings" panose="05000000000000000000" pitchFamily="2" charset="2"/>
              <a:buChar char="v"/>
            </a:pPr>
            <a:r>
              <a:rPr lang="it-IT" sz="2200" dirty="0" smtClean="0">
                <a:solidFill>
                  <a:srgbClr val="514843"/>
                </a:solidFill>
              </a:rPr>
              <a:t>Per la gestione delle informazioni la scuola ha adottato sistemi informatizzati? Di che tipo?</a:t>
            </a:r>
          </a:p>
          <a:p>
            <a:pPr marL="0" lvl="2" indent="0">
              <a:buFont typeface="Wingdings" panose="05000000000000000000" pitchFamily="2" charset="2"/>
              <a:buChar char="v"/>
            </a:pPr>
            <a:r>
              <a:rPr lang="it-IT" sz="2200" dirty="0" smtClean="0">
                <a:solidFill>
                  <a:srgbClr val="514843"/>
                </a:solidFill>
              </a:rPr>
              <a:t>Come sono gestite le assenze degli studenti?</a:t>
            </a:r>
          </a:p>
          <a:p>
            <a:pPr marL="0" lvl="2" indent="0">
              <a:buFont typeface="Wingdings" panose="05000000000000000000" pitchFamily="2" charset="2"/>
              <a:buChar char="v"/>
            </a:pPr>
            <a:r>
              <a:rPr lang="it-IT" sz="2200" dirty="0" smtClean="0">
                <a:solidFill>
                  <a:srgbClr val="514843"/>
                </a:solidFill>
              </a:rPr>
              <a:t>La scuola utilizza i sistemi informatizzati per supportare l’attività didattica? Ad esempio archivio unità didattiche</a:t>
            </a:r>
          </a:p>
          <a:p>
            <a:pPr marL="0" lvl="2" indent="0">
              <a:buFont typeface="Wingdings" panose="05000000000000000000" pitchFamily="2" charset="2"/>
              <a:buChar char="v"/>
            </a:pPr>
            <a:r>
              <a:rPr lang="it-IT" sz="2200" dirty="0" smtClean="0">
                <a:solidFill>
                  <a:srgbClr val="514843"/>
                </a:solidFill>
              </a:rPr>
              <a:t>La scuola utilizza i sistemi informatizzati a supporto delle attività organizzative e gestionali (es. gestione dei permessi e della gestione delle spese)? Esempi </a:t>
            </a:r>
          </a:p>
          <a:p>
            <a:pPr marL="0" lvl="2" indent="0">
              <a:buFont typeface="Wingdings" panose="05000000000000000000" pitchFamily="2" charset="2"/>
              <a:buChar char="v"/>
            </a:pPr>
            <a:r>
              <a:rPr lang="it-IT" sz="2200" dirty="0" smtClean="0">
                <a:solidFill>
                  <a:srgbClr val="514843"/>
                </a:solidFill>
              </a:rPr>
              <a:t>La scuola ha un sito web aggiornato?</a:t>
            </a:r>
          </a:p>
          <a:p>
            <a:pPr marL="0" lvl="2" indent="0">
              <a:buFont typeface="Wingdings" panose="05000000000000000000" pitchFamily="2" charset="2"/>
              <a:buChar char="v"/>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46</a:t>
            </a:fld>
            <a:endParaRPr lang="it-IT" noProof="0" dirty="0"/>
          </a:p>
        </p:txBody>
      </p:sp>
    </p:spTree>
    <p:extLst>
      <p:ext uri="{BB962C8B-B14F-4D97-AF65-F5344CB8AC3E}">
        <p14:creationId xmlns:p14="http://schemas.microsoft.com/office/powerpoint/2010/main" val="55517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800" dirty="0" smtClean="0">
                <a:solidFill>
                  <a:srgbClr val="00B050"/>
                </a:solidFill>
                <a:effectLst>
                  <a:outerShdw blurRad="38100" dist="38100" dir="2700000" algn="tl">
                    <a:srgbClr val="000000">
                      <a:alpha val="43137"/>
                    </a:srgbClr>
                  </a:outerShdw>
                </a:effectLst>
              </a:rPr>
              <a:t>SVILUPPO PROFESSIONALE DELLE RISORSE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515938">
              <a:buClr>
                <a:srgbClr val="00B050"/>
              </a:buClr>
              <a:buFont typeface="Wingdings" panose="05000000000000000000" pitchFamily="2" charset="2"/>
              <a:buChar char="q"/>
            </a:pPr>
            <a:r>
              <a:rPr lang="it" sz="2800" dirty="0" smtClean="0">
                <a:solidFill>
                  <a:srgbClr val="002060"/>
                </a:solidFill>
                <a:effectLst>
                  <a:outerShdw blurRad="38100" dist="38100" dir="2700000" algn="tl">
                    <a:srgbClr val="000000">
                      <a:alpha val="43137"/>
                    </a:srgbClr>
                  </a:outerShdw>
                </a:effectLst>
              </a:rPr>
              <a:t>Capacità della scuola di prendersi cura delle competenze del personale</a:t>
            </a:r>
          </a:p>
          <a:p>
            <a:pPr lvl="2" indent="-515938">
              <a:buClr>
                <a:srgbClr val="00B050"/>
              </a:buClr>
              <a:buFont typeface="Wingdings" panose="05000000000000000000" pitchFamily="2" charset="2"/>
              <a:buChar char="q"/>
            </a:pPr>
            <a:r>
              <a:rPr lang="it" sz="2800" dirty="0" smtClean="0">
                <a:solidFill>
                  <a:srgbClr val="002060"/>
                </a:solidFill>
                <a:effectLst>
                  <a:outerShdw blurRad="38100" dist="38100" dir="2700000" algn="tl">
                    <a:srgbClr val="000000">
                      <a:alpha val="43137"/>
                    </a:srgbClr>
                  </a:outerShdw>
                </a:effectLst>
              </a:rPr>
              <a:t>Investire nella formazione e nella collaborazione tra docenti</a:t>
            </a:r>
          </a:p>
          <a:p>
            <a:pPr lvl="2" indent="-515938">
              <a:buClr>
                <a:srgbClr val="00B050"/>
              </a:buClr>
              <a:buFont typeface="Wingdings" panose="05000000000000000000" pitchFamily="2" charset="2"/>
              <a:buChar char="q"/>
            </a:pPr>
            <a:r>
              <a:rPr lang="it-IT" sz="2800" dirty="0" smtClean="0">
                <a:solidFill>
                  <a:srgbClr val="002060"/>
                </a:solidFill>
                <a:effectLst>
                  <a:outerShdw blurRad="38100" dist="38100" dir="2700000" algn="tl">
                    <a:srgbClr val="000000">
                      <a:alpha val="43137"/>
                    </a:srgbClr>
                  </a:outerShdw>
                </a:effectLst>
              </a:rPr>
              <a:t>P</a:t>
            </a:r>
            <a:r>
              <a:rPr lang="it" sz="2800" dirty="0" smtClean="0">
                <a:solidFill>
                  <a:srgbClr val="002060"/>
                </a:solidFill>
                <a:effectLst>
                  <a:outerShdw blurRad="38100" dist="38100" dir="2700000" algn="tl">
                    <a:srgbClr val="000000">
                      <a:alpha val="43137"/>
                    </a:srgbClr>
                  </a:outerShdw>
                </a:effectLst>
              </a:rPr>
              <a:t>romuovere un ambiente organizzato per far crescere il capitale professionale dell’istituto</a:t>
            </a:r>
            <a:endParaRPr lang="it" sz="2800" dirty="0">
              <a:solidFill>
                <a:srgbClr val="00206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47</a:t>
            </a:fld>
            <a:endParaRPr lang="it-IT" noProof="0" dirty="0"/>
          </a:p>
        </p:txBody>
      </p:sp>
      <p:sp>
        <p:nvSpPr>
          <p:cNvPr id="4" name="Rettangolo arrotondato 3"/>
          <p:cNvSpPr/>
          <p:nvPr/>
        </p:nvSpPr>
        <p:spPr>
          <a:xfrm>
            <a:off x="1133341"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725768" y="2453137"/>
            <a:ext cx="8216721" cy="64490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106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08892" y="52754"/>
            <a:ext cx="10761783" cy="1096962"/>
          </a:xfrm>
        </p:spPr>
        <p:txBody>
          <a:bodyPr rtlCol="0">
            <a:noAutofit/>
          </a:bodyPr>
          <a:lstStyle/>
          <a:p>
            <a:pPr marL="914400" lvl="2"/>
            <a:r>
              <a:rPr lang="it-IT" sz="2400" dirty="0" smtClean="0">
                <a:latin typeface="Tw Cen MT" panose="020B0602020104020603" pitchFamily="34" charset="0"/>
              </a:rPr>
              <a:t/>
            </a:r>
            <a:br>
              <a:rPr lang="it-IT" sz="2400" dirty="0" smtClean="0">
                <a:latin typeface="Tw Cen MT" panose="020B0602020104020603" pitchFamily="34" charset="0"/>
              </a:rPr>
            </a:br>
            <a:r>
              <a:rPr lang="it-IT" sz="2400" dirty="0">
                <a:latin typeface="Tw Cen MT" panose="020B0602020104020603" pitchFamily="34" charset="0"/>
              </a:rPr>
              <a:t/>
            </a:r>
            <a:br>
              <a:rPr lang="it-IT" sz="2400" dirty="0">
                <a:latin typeface="Tw Cen MT" panose="020B0602020104020603" pitchFamily="34" charset="0"/>
              </a:rPr>
            </a:br>
            <a:r>
              <a:rPr lang="it-IT" sz="4400" dirty="0" smtClean="0">
                <a:latin typeface="Tw Cen MT" panose="020B0602020104020603" pitchFamily="34" charset="0"/>
              </a:rPr>
              <a:t>Possibili </a:t>
            </a:r>
            <a:r>
              <a:rPr lang="it-IT" sz="4400" dirty="0">
                <a:latin typeface="Tw Cen MT" panose="020B0602020104020603" pitchFamily="34" charset="0"/>
              </a:rPr>
              <a:t>domande </a:t>
            </a:r>
            <a:r>
              <a:rPr lang="it-IT" sz="2400" dirty="0">
                <a:latin typeface="Tw Cen MT" panose="020B0602020104020603" pitchFamily="34" charset="0"/>
              </a:rPr>
              <a:t>- </a:t>
            </a:r>
            <a:r>
              <a:rPr lang="it" sz="2400" dirty="0">
                <a:latin typeface="Tw Cen MT" panose="020B0602020104020603" pitchFamily="34" charset="0"/>
              </a:rPr>
              <a:t>SVILUPPO PROFESSIONALE DELLE RISORSE</a:t>
            </a:r>
          </a:p>
        </p:txBody>
      </p:sp>
      <p:sp>
        <p:nvSpPr>
          <p:cNvPr id="14" name="Segnaposto contenuto 13"/>
          <p:cNvSpPr>
            <a:spLocks noGrp="1"/>
          </p:cNvSpPr>
          <p:nvPr>
            <p:ph idx="1"/>
          </p:nvPr>
        </p:nvSpPr>
        <p:spPr>
          <a:xfrm>
            <a:off x="1104900" y="1378038"/>
            <a:ext cx="9982200" cy="5479961"/>
          </a:xfrm>
        </p:spPr>
        <p:txBody>
          <a:bodyPr rtlCol="0">
            <a:normAutofit lnSpcReduction="10000"/>
          </a:bodyPr>
          <a:lstStyle/>
          <a:p>
            <a:pPr marL="0" lvl="2" indent="0">
              <a:buFont typeface="Wingdings" panose="05000000000000000000" pitchFamily="2" charset="2"/>
              <a:buChar char="v"/>
            </a:pPr>
            <a:r>
              <a:rPr lang="it-IT" sz="2200" dirty="0" smtClean="0">
                <a:solidFill>
                  <a:srgbClr val="514843"/>
                </a:solidFill>
              </a:rPr>
              <a:t>Come avete raccolto le esigenze formative degli insegnanti?</a:t>
            </a:r>
          </a:p>
          <a:p>
            <a:pPr marL="0" lvl="2" indent="0">
              <a:buFont typeface="Wingdings" panose="05000000000000000000" pitchFamily="2" charset="2"/>
              <a:buChar char="v"/>
            </a:pPr>
            <a:r>
              <a:rPr lang="it-IT" sz="2200" dirty="0" smtClean="0">
                <a:solidFill>
                  <a:srgbClr val="514843"/>
                </a:solidFill>
              </a:rPr>
              <a:t>Quali corsi di formazione o aggiornamento la scuola ha proposto agli insegnanti? Documenti: programma, esercitazioni</a:t>
            </a:r>
          </a:p>
          <a:p>
            <a:pPr marL="0" lvl="2" indent="0">
              <a:buFont typeface="Wingdings" panose="05000000000000000000" pitchFamily="2" charset="2"/>
              <a:buChar char="v"/>
            </a:pPr>
            <a:r>
              <a:rPr lang="it-IT" sz="2200" dirty="0" smtClean="0">
                <a:solidFill>
                  <a:srgbClr val="514843"/>
                </a:solidFill>
              </a:rPr>
              <a:t>I docenti ritengono che i corsi frequentati siano stati utili alla loro attività professionale?</a:t>
            </a:r>
          </a:p>
          <a:p>
            <a:pPr marL="0" lvl="2" indent="0">
              <a:buFont typeface="Wingdings" panose="05000000000000000000" pitchFamily="2" charset="2"/>
              <a:buChar char="v"/>
            </a:pPr>
            <a:r>
              <a:rPr lang="it-IT" sz="2200" dirty="0" smtClean="0">
                <a:solidFill>
                  <a:srgbClr val="514843"/>
                </a:solidFill>
              </a:rPr>
              <a:t>I </a:t>
            </a:r>
            <a:r>
              <a:rPr lang="it-IT" sz="2200" dirty="0">
                <a:solidFill>
                  <a:srgbClr val="514843"/>
                </a:solidFill>
              </a:rPr>
              <a:t>docenti ritengono che </a:t>
            </a:r>
            <a:r>
              <a:rPr lang="it-IT" sz="2200" dirty="0" smtClean="0">
                <a:solidFill>
                  <a:srgbClr val="514843"/>
                </a:solidFill>
              </a:rPr>
              <a:t>la formazione ricevuta sia stata rispondente alle loro esigenze formative?</a:t>
            </a:r>
          </a:p>
          <a:p>
            <a:pPr marL="0" lvl="2" indent="0">
              <a:buFont typeface="Wingdings" panose="05000000000000000000" pitchFamily="2" charset="2"/>
              <a:buChar char="v"/>
            </a:pPr>
            <a:r>
              <a:rPr lang="it-IT" sz="2200" dirty="0" smtClean="0">
                <a:solidFill>
                  <a:srgbClr val="514843"/>
                </a:solidFill>
              </a:rPr>
              <a:t>La scuola raccoglie i curriculum e/o le esperienze formative e di aggiornamento fatte dai docenti?</a:t>
            </a:r>
          </a:p>
          <a:p>
            <a:pPr marL="0" lvl="2" indent="0">
              <a:buFont typeface="Wingdings" panose="05000000000000000000" pitchFamily="2" charset="2"/>
              <a:buChar char="v"/>
            </a:pPr>
            <a:r>
              <a:rPr lang="it-IT" sz="2200" dirty="0" smtClean="0">
                <a:solidFill>
                  <a:srgbClr val="514843"/>
                </a:solidFill>
              </a:rPr>
              <a:t>Quali gruppo di lavoro sono presenti nella scuola? Quali materiali o esiti hanno prodotto i gruppi di lavoro?</a:t>
            </a:r>
          </a:p>
          <a:p>
            <a:pPr marL="0" lvl="2" indent="0">
              <a:buFont typeface="Wingdings" panose="05000000000000000000" pitchFamily="2" charset="2"/>
              <a:buChar char="v"/>
            </a:pPr>
            <a:r>
              <a:rPr lang="it-IT" sz="2200" dirty="0">
                <a:solidFill>
                  <a:srgbClr val="514843"/>
                </a:solidFill>
              </a:rPr>
              <a:t>I docenti hanno avuto modo di conoscere il lavoro svolto dagli altri gruppi?</a:t>
            </a:r>
          </a:p>
          <a:p>
            <a:pPr marL="0" lvl="2" indent="0">
              <a:buFont typeface="Wingdings" panose="05000000000000000000" pitchFamily="2" charset="2"/>
              <a:buChar char="v"/>
            </a:pPr>
            <a:r>
              <a:rPr lang="it-IT" sz="2200" dirty="0">
                <a:solidFill>
                  <a:srgbClr val="514843"/>
                </a:solidFill>
              </a:rPr>
              <a:t>I docenti hanno avuto modo di conoscere il lavoro svolto dagli altri gruppi?</a:t>
            </a:r>
          </a:p>
          <a:p>
            <a:pPr marL="0" lvl="2" indent="0">
              <a:buFont typeface="Wingdings" panose="05000000000000000000" pitchFamily="2" charset="2"/>
              <a:buChar char="v"/>
            </a:pPr>
            <a:r>
              <a:rPr lang="it-IT" sz="2200" dirty="0" smtClean="0">
                <a:solidFill>
                  <a:srgbClr val="514843"/>
                </a:solidFill>
              </a:rPr>
              <a:t>Ci sono spazi per la condivisione dei materiali didattici all’interno della scuola? Tra i colleghi?</a:t>
            </a:r>
          </a:p>
          <a:p>
            <a:pPr marL="0" lvl="2" indent="0">
              <a:buFont typeface="Wingdings" panose="05000000000000000000" pitchFamily="2" charset="2"/>
              <a:buChar char="v"/>
            </a:pPr>
            <a:r>
              <a:rPr lang="it-IT" sz="2200" dirty="0" smtClean="0">
                <a:solidFill>
                  <a:srgbClr val="514843"/>
                </a:solidFill>
              </a:rPr>
              <a:t>La scuola predispone adeguati spazi per il confronto tra i colleghi?</a:t>
            </a:r>
          </a:p>
          <a:p>
            <a:pPr marL="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48</a:t>
            </a:fld>
            <a:endParaRPr lang="it-IT" noProof="0" dirty="0"/>
          </a:p>
        </p:txBody>
      </p:sp>
    </p:spTree>
    <p:extLst>
      <p:ext uri="{BB962C8B-B14F-4D97-AF65-F5344CB8AC3E}">
        <p14:creationId xmlns:p14="http://schemas.microsoft.com/office/powerpoint/2010/main" val="307473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723900" lvl="2" indent="0">
              <a:buNone/>
            </a:pPr>
            <a:r>
              <a:rPr lang="it" sz="2000" dirty="0" smtClean="0">
                <a:solidFill>
                  <a:srgbClr val="00B050"/>
                </a:solidFill>
                <a:effectLst>
                  <a:outerShdw blurRad="38100" dist="38100" dir="2700000" algn="tl">
                    <a:srgbClr val="000000">
                      <a:alpha val="43137"/>
                    </a:srgbClr>
                  </a:outerShdw>
                </a:effectLst>
              </a:rPr>
              <a:t>CAPACITA’ DI GOVERNO DEL TERRITORIO E RAPPORTI CON LE FAMIGLIE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611188">
              <a:buClr>
                <a:srgbClr val="00B050"/>
              </a:buClr>
              <a:buFont typeface="Wingdings" panose="05000000000000000000" pitchFamily="2" charset="2"/>
              <a:buChar char="q"/>
            </a:pPr>
            <a:r>
              <a:rPr lang="it" sz="2800" dirty="0" smtClean="0">
                <a:solidFill>
                  <a:srgbClr val="6E2635"/>
                </a:solidFill>
                <a:effectLst>
                  <a:outerShdw blurRad="38100" dist="38100" dir="2700000" algn="tl">
                    <a:srgbClr val="000000">
                      <a:alpha val="43137"/>
                    </a:srgbClr>
                  </a:outerShdw>
                </a:effectLst>
              </a:rPr>
              <a:t>Capacità della scuola di proporsi come partner strategico di reti territoriali e di coordinare i diversi soggetti che hanno responsabilità per le politiche dell’istruzione nel territorio. </a:t>
            </a:r>
          </a:p>
          <a:p>
            <a:pPr marL="531812" lvl="2" indent="0">
              <a:buClr>
                <a:srgbClr val="00B050"/>
              </a:buClr>
              <a:buNone/>
            </a:pPr>
            <a:endParaRPr lang="it" sz="2800" dirty="0">
              <a:solidFill>
                <a:srgbClr val="6E2635"/>
              </a:solidFill>
              <a:effectLst>
                <a:outerShdw blurRad="38100" dist="38100" dir="2700000" algn="tl">
                  <a:srgbClr val="000000">
                    <a:alpha val="43137"/>
                  </a:srgbClr>
                </a:outerShdw>
              </a:effectLst>
            </a:endParaRPr>
          </a:p>
          <a:p>
            <a:pPr lvl="2" indent="-611188">
              <a:buClr>
                <a:srgbClr val="00B050"/>
              </a:buClr>
              <a:buFont typeface="Wingdings" panose="05000000000000000000" pitchFamily="2" charset="2"/>
              <a:buChar char="q"/>
            </a:pPr>
            <a:r>
              <a:rPr lang="it" sz="2800" dirty="0" smtClean="0">
                <a:solidFill>
                  <a:srgbClr val="6E2635"/>
                </a:solidFill>
                <a:effectLst>
                  <a:outerShdw blurRad="38100" dist="38100" dir="2700000" algn="tl">
                    <a:srgbClr val="000000">
                      <a:alpha val="43137"/>
                    </a:srgbClr>
                  </a:outerShdw>
                </a:effectLst>
              </a:rPr>
              <a:t>Capacità di coinvolgere le famiglie</a:t>
            </a:r>
            <a:endParaRPr lang="it" sz="2800" dirty="0">
              <a:solidFill>
                <a:srgbClr val="6E2635"/>
              </a:solidFill>
              <a:effectLst>
                <a:outerShdw blurRad="38100" dist="38100" dir="2700000" algn="tl">
                  <a:srgbClr val="000000">
                    <a:alpha val="43137"/>
                  </a:srgbClr>
                </a:outerShdw>
              </a:effectLst>
            </a:endParaRPr>
          </a:p>
          <a:p>
            <a:pPr lvl="2" indent="-611188">
              <a:buClr>
                <a:srgbClr val="00B050"/>
              </a:buClr>
              <a:buFont typeface="Wingdings" panose="05000000000000000000" pitchFamily="2" charset="2"/>
              <a:buChar char="q"/>
            </a:pPr>
            <a:endParaRPr lang="it" sz="2800" dirty="0">
              <a:solidFill>
                <a:srgbClr val="6E2635"/>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49</a:t>
            </a:fld>
            <a:endParaRPr lang="it-IT" noProof="0" dirty="0"/>
          </a:p>
        </p:txBody>
      </p:sp>
      <p:sp>
        <p:nvSpPr>
          <p:cNvPr id="4" name="Rettangolo arrotondato 3"/>
          <p:cNvSpPr/>
          <p:nvPr/>
        </p:nvSpPr>
        <p:spPr>
          <a:xfrm>
            <a:off x="1133341"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725769" y="2343954"/>
            <a:ext cx="8523700" cy="6585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2360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3" name="Rettangolo 2"/>
          <p:cNvSpPr/>
          <p:nvPr/>
        </p:nvSpPr>
        <p:spPr>
          <a:xfrm>
            <a:off x="1156446" y="2514600"/>
            <a:ext cx="9776011" cy="3970318"/>
          </a:xfrm>
          <a:prstGeom prst="rect">
            <a:avLst/>
          </a:prstGeom>
        </p:spPr>
        <p:txBody>
          <a:bodyPr wrap="square">
            <a:spAutoFit/>
          </a:bodyPr>
          <a:lstStyle/>
          <a:p>
            <a:endParaRPr lang="it-IT" dirty="0" smtClean="0"/>
          </a:p>
          <a:p>
            <a:endParaRPr lang="it-IT" dirty="0" smtClean="0"/>
          </a:p>
          <a:p>
            <a:r>
              <a:rPr lang="it-IT" dirty="0" smtClean="0"/>
              <a:t>		si </a:t>
            </a:r>
            <a:r>
              <a:rPr lang="it-IT" dirty="0"/>
              <a:t>è svolta una prima valutazione, sulla base della quale le scuole </a:t>
            </a:r>
            <a:r>
              <a:rPr lang="it-IT" dirty="0" smtClean="0"/>
              <a:t>			collocate </a:t>
            </a:r>
            <a:r>
              <a:rPr lang="it-IT" dirty="0"/>
              <a:t>nel primo 25% delle graduatorie regionali hanno ricevuto un </a:t>
            </a:r>
            <a:r>
              <a:rPr lang="it-IT" dirty="0" smtClean="0"/>
              <a:t>		premio intermedio. </a:t>
            </a:r>
          </a:p>
          <a:p>
            <a:endParaRPr lang="it-IT" dirty="0" smtClean="0"/>
          </a:p>
          <a:p>
            <a:r>
              <a:rPr lang="it-IT" dirty="0" smtClean="0"/>
              <a:t>		le </a:t>
            </a:r>
            <a:r>
              <a:rPr lang="it-IT" dirty="0"/>
              <a:t>scuole hanno progettato piani di miglioramento con il supporto </a:t>
            </a:r>
            <a:r>
              <a:rPr lang="it-IT" dirty="0" smtClean="0"/>
              <a:t>			dell’INDIRE</a:t>
            </a:r>
            <a:r>
              <a:rPr lang="it-IT" dirty="0"/>
              <a:t>. </a:t>
            </a:r>
            <a:endParaRPr lang="it-IT" dirty="0" smtClean="0"/>
          </a:p>
          <a:p>
            <a:r>
              <a:rPr lang="it-IT" dirty="0" smtClean="0"/>
              <a:t>		Le </a:t>
            </a:r>
            <a:r>
              <a:rPr lang="it-IT" dirty="0"/>
              <a:t>scuole non premiate hanno avuto un incentivo economico </a:t>
            </a:r>
            <a:r>
              <a:rPr lang="it-IT" dirty="0" smtClean="0"/>
              <a:t> 			per </a:t>
            </a:r>
            <a:r>
              <a:rPr lang="it-IT" dirty="0"/>
              <a:t>la realizzazione del piano di miglioramento. </a:t>
            </a:r>
            <a:endParaRPr lang="it-IT" dirty="0" smtClean="0"/>
          </a:p>
          <a:p>
            <a:endParaRPr lang="it-IT" dirty="0" smtClean="0"/>
          </a:p>
          <a:p>
            <a:r>
              <a:rPr lang="it-IT" dirty="0"/>
              <a:t>	</a:t>
            </a:r>
            <a:r>
              <a:rPr lang="it-IT" dirty="0" smtClean="0"/>
              <a:t>	tutte </a:t>
            </a:r>
            <a:r>
              <a:rPr lang="it-IT" dirty="0"/>
              <a:t>le scuole sono state nuovamente valutate. Sulla base delle nuove </a:t>
            </a:r>
            <a:r>
              <a:rPr lang="it-IT" dirty="0" smtClean="0"/>
              <a:t>		graduatorie </a:t>
            </a:r>
            <a:r>
              <a:rPr lang="it-IT" dirty="0"/>
              <a:t>regionali il primo 25% di scuole ha ricevuto un premio finale </a:t>
            </a:r>
            <a:r>
              <a:rPr lang="it-IT" dirty="0" smtClean="0"/>
              <a:t>		</a:t>
            </a:r>
            <a:endParaRPr lang="it-IT" sz="2800" dirty="0">
              <a:solidFill>
                <a:srgbClr val="0066CC"/>
              </a:solidFill>
            </a:endParaRPr>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5</a:t>
            </a:fld>
            <a:endParaRPr lang="it-IT" noProof="0" dirty="0"/>
          </a:p>
        </p:txBody>
      </p:sp>
      <p:sp>
        <p:nvSpPr>
          <p:cNvPr id="6" name="Rettangolo arrotondato 5"/>
          <p:cNvSpPr/>
          <p:nvPr/>
        </p:nvSpPr>
        <p:spPr>
          <a:xfrm>
            <a:off x="1250576" y="1465730"/>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IL PROGETTO VSQ </a:t>
            </a:r>
            <a:r>
              <a:rPr lang="it-IT" sz="2400" dirty="0" smtClean="0"/>
              <a:t>- </a:t>
            </a:r>
            <a:r>
              <a:rPr lang="it-IT" sz="2400" dirty="0"/>
              <a:t>VALUTAZIONE DELLE SCUOLE</a:t>
            </a:r>
            <a:endParaRPr lang="it-IT" sz="2100" dirty="0"/>
          </a:p>
        </p:txBody>
      </p:sp>
      <p:sp>
        <p:nvSpPr>
          <p:cNvPr id="7" name="Rettangolo arrotondato 6"/>
          <p:cNvSpPr/>
          <p:nvPr/>
        </p:nvSpPr>
        <p:spPr>
          <a:xfrm>
            <a:off x="1579348" y="2292823"/>
            <a:ext cx="2033517" cy="64144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solidFill>
                  <a:srgbClr val="CC3300"/>
                </a:solidFill>
              </a:rPr>
              <a:t>Fasi</a:t>
            </a:r>
            <a:endParaRPr lang="it-IT" sz="3600" dirty="0">
              <a:solidFill>
                <a:srgbClr val="CC3300"/>
              </a:solidFill>
            </a:endParaRPr>
          </a:p>
        </p:txBody>
      </p:sp>
      <p:sp>
        <p:nvSpPr>
          <p:cNvPr id="8" name="Rettangolo arrotondato 7"/>
          <p:cNvSpPr/>
          <p:nvPr/>
        </p:nvSpPr>
        <p:spPr>
          <a:xfrm>
            <a:off x="1579348" y="3351234"/>
            <a:ext cx="1064525" cy="4776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chemeClr val="tx1"/>
                </a:solidFill>
              </a:rPr>
              <a:t>2011</a:t>
            </a:r>
            <a:endParaRPr lang="it-IT" sz="2400" dirty="0">
              <a:solidFill>
                <a:schemeClr val="tx1"/>
              </a:solidFill>
            </a:endParaRPr>
          </a:p>
        </p:txBody>
      </p:sp>
      <p:sp>
        <p:nvSpPr>
          <p:cNvPr id="9" name="Rettangolo arrotondato 8"/>
          <p:cNvSpPr/>
          <p:nvPr/>
        </p:nvSpPr>
        <p:spPr>
          <a:xfrm>
            <a:off x="1579348" y="5628256"/>
            <a:ext cx="1064525" cy="477672"/>
          </a:xfrm>
          <a:prstGeom prst="roundRect">
            <a:avLst>
              <a:gd name="adj" fmla="val 2996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chemeClr val="tx1"/>
                </a:solidFill>
              </a:rPr>
              <a:t>2013</a:t>
            </a:r>
            <a:endParaRPr lang="it-IT" sz="2400" dirty="0">
              <a:solidFill>
                <a:schemeClr val="tx1"/>
              </a:solidFill>
            </a:endParaRPr>
          </a:p>
        </p:txBody>
      </p:sp>
      <p:sp>
        <p:nvSpPr>
          <p:cNvPr id="10" name="Rettangolo arrotondato 9"/>
          <p:cNvSpPr/>
          <p:nvPr/>
        </p:nvSpPr>
        <p:spPr>
          <a:xfrm>
            <a:off x="1579348" y="4499759"/>
            <a:ext cx="1064525" cy="4776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solidFill>
                  <a:schemeClr val="tx1"/>
                </a:solidFill>
              </a:rPr>
              <a:t>2012</a:t>
            </a:r>
            <a:endParaRPr lang="it-IT" sz="2400" dirty="0">
              <a:solidFill>
                <a:schemeClr val="tx1"/>
              </a:solidFill>
            </a:endParaRPr>
          </a:p>
        </p:txBody>
      </p:sp>
    </p:spTree>
    <p:extLst>
      <p:ext uri="{BB962C8B-B14F-4D97-AF65-F5344CB8AC3E}">
        <p14:creationId xmlns:p14="http://schemas.microsoft.com/office/powerpoint/2010/main" val="338869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marL="268288" lvl="2" indent="0">
              <a:buNone/>
            </a:pPr>
            <a:r>
              <a:rPr lang="it" sz="2600" dirty="0" smtClean="0">
                <a:solidFill>
                  <a:srgbClr val="00B050"/>
                </a:solidFill>
                <a:effectLst>
                  <a:outerShdw blurRad="38100" dist="38100" dir="2700000" algn="tl">
                    <a:srgbClr val="000000">
                      <a:alpha val="43137"/>
                    </a:srgbClr>
                  </a:outerShdw>
                </a:effectLst>
              </a:rPr>
              <a:t>CAPACITA</a:t>
            </a:r>
            <a:r>
              <a:rPr lang="it" sz="2600" dirty="0">
                <a:solidFill>
                  <a:srgbClr val="00B050"/>
                </a:solidFill>
                <a:effectLst>
                  <a:outerShdw blurRad="38100" dist="38100" dir="2700000" algn="tl">
                    <a:srgbClr val="000000">
                      <a:alpha val="43137"/>
                    </a:srgbClr>
                  </a:outerShdw>
                </a:effectLst>
              </a:rPr>
              <a:t>’ DI GOVERNO DEL TERRITORIO E RAPPORTI CON LE FAMIGLIE</a:t>
            </a:r>
          </a:p>
          <a:p>
            <a:pPr marL="914400" lvl="2" indent="0">
              <a:buNone/>
            </a:pPr>
            <a:endParaRPr lang="it" sz="1900" dirty="0" smtClean="0">
              <a:solidFill>
                <a:srgbClr val="00B050"/>
              </a:solidFill>
              <a:effectLst>
                <a:outerShdw blurRad="38100" dist="38100" dir="2700000" algn="tl">
                  <a:srgbClr val="000000">
                    <a:alpha val="43137"/>
                  </a:srgbClr>
                </a:outerShdw>
              </a:effectLst>
            </a:endParaRPr>
          </a:p>
          <a:p>
            <a:pPr lvl="2" indent="-611188">
              <a:buClr>
                <a:srgbClr val="00B050"/>
              </a:buClr>
              <a:buFont typeface="Wingdings" panose="05000000000000000000" pitchFamily="2" charset="2"/>
              <a:buChar char="q"/>
            </a:pPr>
            <a:r>
              <a:rPr lang="it" sz="2400" dirty="0" smtClean="0">
                <a:solidFill>
                  <a:srgbClr val="6E2635"/>
                </a:solidFill>
                <a:effectLst>
                  <a:outerShdw blurRad="38100" dist="38100" dir="2700000" algn="tl">
                    <a:srgbClr val="000000">
                      <a:alpha val="43137"/>
                    </a:srgbClr>
                  </a:outerShdw>
                </a:effectLst>
              </a:rPr>
              <a:t>Partecipazione o coordinamento di reti di scuole</a:t>
            </a:r>
          </a:p>
          <a:p>
            <a:pPr lvl="2" indent="-611188">
              <a:buClr>
                <a:srgbClr val="00B050"/>
              </a:buClr>
              <a:buFont typeface="Wingdings" panose="05000000000000000000" pitchFamily="2" charset="2"/>
              <a:buChar char="q"/>
            </a:pPr>
            <a:r>
              <a:rPr lang="it" sz="2400" dirty="0" smtClean="0">
                <a:solidFill>
                  <a:srgbClr val="6E2635"/>
                </a:solidFill>
                <a:effectLst>
                  <a:outerShdw blurRad="38100" dist="38100" dir="2700000" algn="tl">
                    <a:srgbClr val="000000">
                      <a:alpha val="43137"/>
                    </a:srgbClr>
                  </a:outerShdw>
                </a:effectLst>
              </a:rPr>
              <a:t>Accordi formalizzati con soggetti esterni</a:t>
            </a:r>
          </a:p>
          <a:p>
            <a:pPr lvl="2" indent="-611188">
              <a:buClr>
                <a:srgbClr val="00B050"/>
              </a:buClr>
              <a:buFont typeface="Wingdings" panose="05000000000000000000" pitchFamily="2" charset="2"/>
              <a:buChar char="q"/>
            </a:pPr>
            <a:r>
              <a:rPr lang="it-IT" sz="2400" dirty="0" smtClean="0">
                <a:solidFill>
                  <a:srgbClr val="6E2635"/>
                </a:solidFill>
                <a:effectLst>
                  <a:outerShdw blurRad="38100" dist="38100" dir="2700000" algn="tl">
                    <a:srgbClr val="000000">
                      <a:alpha val="43137"/>
                    </a:srgbClr>
                  </a:outerShdw>
                </a:effectLst>
              </a:rPr>
              <a:t>G</a:t>
            </a:r>
            <a:r>
              <a:rPr lang="it" sz="2400" dirty="0" smtClean="0">
                <a:solidFill>
                  <a:srgbClr val="6E2635"/>
                </a:solidFill>
                <a:effectLst>
                  <a:outerShdw blurRad="38100" dist="38100" dir="2700000" algn="tl">
                    <a:srgbClr val="000000">
                      <a:alpha val="43137"/>
                    </a:srgbClr>
                  </a:outerShdw>
                </a:effectLst>
              </a:rPr>
              <a:t>ruppi di lavoro che si occupa di raccordo con il territorio</a:t>
            </a:r>
          </a:p>
          <a:p>
            <a:pPr lvl="2" indent="-611188">
              <a:buClr>
                <a:srgbClr val="00B050"/>
              </a:buClr>
              <a:buFont typeface="Wingdings" panose="05000000000000000000" pitchFamily="2" charset="2"/>
              <a:buChar char="q"/>
            </a:pPr>
            <a:r>
              <a:rPr lang="it" sz="2400" dirty="0" smtClean="0">
                <a:solidFill>
                  <a:srgbClr val="6E2635"/>
                </a:solidFill>
                <a:effectLst>
                  <a:outerShdw blurRad="38100" dist="38100" dir="2700000" algn="tl">
                    <a:srgbClr val="000000">
                      <a:alpha val="43137"/>
                    </a:srgbClr>
                  </a:outerShdw>
                </a:effectLst>
              </a:rPr>
              <a:t>Partecipazione dei genitori – votanti alle elezioni</a:t>
            </a:r>
          </a:p>
          <a:p>
            <a:pPr lvl="2" indent="-611188">
              <a:buClr>
                <a:srgbClr val="00B050"/>
              </a:buClr>
              <a:buFont typeface="Wingdings" panose="05000000000000000000" pitchFamily="2" charset="2"/>
              <a:buChar char="q"/>
            </a:pPr>
            <a:r>
              <a:rPr lang="it-IT" sz="2400" dirty="0" err="1" smtClean="0">
                <a:solidFill>
                  <a:srgbClr val="6E2635"/>
                </a:solidFill>
                <a:effectLst>
                  <a:outerShdw blurRad="38100" dist="38100" dir="2700000" algn="tl">
                    <a:srgbClr val="000000">
                      <a:alpha val="43137"/>
                    </a:srgbClr>
                  </a:outerShdw>
                </a:effectLst>
              </a:rPr>
              <a:t>Pa</a:t>
            </a:r>
            <a:r>
              <a:rPr lang="it" sz="2400" dirty="0" smtClean="0">
                <a:solidFill>
                  <a:srgbClr val="6E2635"/>
                </a:solidFill>
                <a:effectLst>
                  <a:outerShdw blurRad="38100" dist="38100" dir="2700000" algn="tl">
                    <a:srgbClr val="000000">
                      <a:alpha val="43137"/>
                    </a:srgbClr>
                  </a:outerShdw>
                </a:effectLst>
              </a:rPr>
              <a:t>rtecipazione dei genitori ai colloqui e alle iniziative della scuola </a:t>
            </a:r>
          </a:p>
          <a:p>
            <a:pPr lvl="2" indent="-611188">
              <a:buClr>
                <a:srgbClr val="00B050"/>
              </a:buClr>
              <a:buFont typeface="Wingdings" panose="05000000000000000000" pitchFamily="2" charset="2"/>
              <a:buChar char="q"/>
            </a:pPr>
            <a:r>
              <a:rPr lang="it-IT" sz="2400" dirty="0" smtClean="0">
                <a:solidFill>
                  <a:srgbClr val="6E2635"/>
                </a:solidFill>
                <a:effectLst>
                  <a:outerShdw blurRad="38100" dist="38100" dir="2700000" algn="tl">
                    <a:srgbClr val="000000">
                      <a:alpha val="43137"/>
                    </a:srgbClr>
                  </a:outerShdw>
                </a:effectLst>
              </a:rPr>
              <a:t>L</a:t>
            </a:r>
            <a:r>
              <a:rPr lang="it" sz="2400" dirty="0" smtClean="0">
                <a:solidFill>
                  <a:srgbClr val="6E2635"/>
                </a:solidFill>
                <a:effectLst>
                  <a:outerShdw blurRad="38100" dist="38100" dir="2700000" algn="tl">
                    <a:srgbClr val="000000">
                      <a:alpha val="43137"/>
                    </a:srgbClr>
                  </a:outerShdw>
                </a:effectLst>
              </a:rPr>
              <a:t>ivelli di coinvolgimento dei genitori nelle attività della scuola</a:t>
            </a:r>
          </a:p>
          <a:p>
            <a:pPr lvl="2" indent="-611188">
              <a:buClr>
                <a:srgbClr val="00B050"/>
              </a:buClr>
              <a:buFont typeface="Wingdings" panose="05000000000000000000" pitchFamily="2" charset="2"/>
              <a:buChar char="q"/>
            </a:pPr>
            <a:r>
              <a:rPr lang="it-IT" sz="2400" dirty="0" smtClean="0">
                <a:solidFill>
                  <a:srgbClr val="6E2635"/>
                </a:solidFill>
                <a:effectLst>
                  <a:outerShdw blurRad="38100" dist="38100" dir="2700000" algn="tl">
                    <a:srgbClr val="000000">
                      <a:alpha val="43137"/>
                    </a:srgbClr>
                  </a:outerShdw>
                </a:effectLst>
              </a:rPr>
              <a:t>R</a:t>
            </a:r>
            <a:r>
              <a:rPr lang="it" sz="2400" dirty="0" smtClean="0">
                <a:solidFill>
                  <a:srgbClr val="6E2635"/>
                </a:solidFill>
                <a:effectLst>
                  <a:outerShdw blurRad="38100" dist="38100" dir="2700000" algn="tl">
                    <a:srgbClr val="000000">
                      <a:alpha val="43137"/>
                    </a:srgbClr>
                  </a:outerShdw>
                </a:effectLst>
              </a:rPr>
              <a:t>ealizzazione di interventi o progetti formativi rivolti ai genitori (es. sportello psicologico, corso di informatico)</a:t>
            </a:r>
          </a:p>
          <a:p>
            <a:pPr lvl="2" indent="-611188">
              <a:buClr>
                <a:srgbClr val="00B050"/>
              </a:buClr>
              <a:buFont typeface="Wingdings" panose="05000000000000000000" pitchFamily="2" charset="2"/>
              <a:buChar char="q"/>
            </a:pPr>
            <a:endParaRPr lang="it" sz="2800" dirty="0">
              <a:solidFill>
                <a:srgbClr val="6E2635"/>
              </a:solidFill>
              <a:effectLst>
                <a:outerShdw blurRad="38100" dist="38100" dir="2700000" algn="tl">
                  <a:srgbClr val="000000">
                    <a:alpha val="43137"/>
                  </a:srgbClr>
                </a:outerShdw>
              </a:effectLst>
            </a:endParaRPr>
          </a:p>
          <a:p>
            <a:pPr lvl="2" indent="-611188">
              <a:buClr>
                <a:srgbClr val="00B050"/>
              </a:buClr>
              <a:buFont typeface="Wingdings" panose="05000000000000000000" pitchFamily="2" charset="2"/>
              <a:buChar char="q"/>
            </a:pPr>
            <a:endParaRPr lang="it" sz="2800" dirty="0">
              <a:solidFill>
                <a:srgbClr val="6E2635"/>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50</a:t>
            </a:fld>
            <a:endParaRPr lang="it-IT" noProof="0" dirty="0"/>
          </a:p>
        </p:txBody>
      </p:sp>
      <p:sp>
        <p:nvSpPr>
          <p:cNvPr id="5" name="Rettangolo arrotondato 4"/>
          <p:cNvSpPr/>
          <p:nvPr/>
        </p:nvSpPr>
        <p:spPr>
          <a:xfrm>
            <a:off x="1087820" y="1379393"/>
            <a:ext cx="10152993" cy="81868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lvl="2" indent="0">
              <a:buNone/>
            </a:pPr>
            <a:r>
              <a:rPr lang="it" sz="2600" dirty="0">
                <a:solidFill>
                  <a:srgbClr val="514843"/>
                </a:solidFill>
                <a:effectLst>
                  <a:outerShdw blurRad="38100" dist="38100" dir="2700000" algn="tl">
                    <a:srgbClr val="000000">
                      <a:alpha val="43137"/>
                    </a:srgbClr>
                  </a:outerShdw>
                </a:effectLst>
              </a:rPr>
              <a:t>CAPACITA’ DI GOVERNO DEL TERRITORIO E RAPPORTI CON LE FAMIGLIE</a:t>
            </a:r>
          </a:p>
        </p:txBody>
      </p:sp>
    </p:spTree>
    <p:extLst>
      <p:ext uri="{BB962C8B-B14F-4D97-AF65-F5344CB8AC3E}">
        <p14:creationId xmlns:p14="http://schemas.microsoft.com/office/powerpoint/2010/main" val="3737105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08892" y="52754"/>
            <a:ext cx="10761783" cy="1096962"/>
          </a:xfrm>
        </p:spPr>
        <p:txBody>
          <a:bodyPr rtlCol="0">
            <a:noAutofit/>
          </a:bodyPr>
          <a:lstStyle/>
          <a:p>
            <a:pPr marL="914400" lvl="2"/>
            <a:r>
              <a:rPr lang="it-IT" sz="2400" dirty="0" smtClean="0">
                <a:latin typeface="Tw Cen MT" panose="020B0602020104020603" pitchFamily="34" charset="0"/>
              </a:rPr>
              <a:t/>
            </a:r>
            <a:br>
              <a:rPr lang="it-IT" sz="2400" dirty="0" smtClean="0">
                <a:latin typeface="Tw Cen MT" panose="020B0602020104020603" pitchFamily="34" charset="0"/>
              </a:rPr>
            </a:br>
            <a:r>
              <a:rPr lang="it-IT" sz="2400" dirty="0">
                <a:latin typeface="Tw Cen MT" panose="020B0602020104020603" pitchFamily="34" charset="0"/>
              </a:rPr>
              <a:t/>
            </a:r>
            <a:br>
              <a:rPr lang="it-IT" sz="2400" dirty="0">
                <a:latin typeface="Tw Cen MT" panose="020B0602020104020603" pitchFamily="34" charset="0"/>
              </a:rPr>
            </a:br>
            <a:r>
              <a:rPr lang="it-IT" sz="4400" dirty="0" smtClean="0">
                <a:latin typeface="Tw Cen MT" panose="020B0602020104020603" pitchFamily="34" charset="0"/>
              </a:rPr>
              <a:t>Possibili </a:t>
            </a:r>
            <a:r>
              <a:rPr lang="it-IT" sz="4400" dirty="0">
                <a:latin typeface="Tw Cen MT" panose="020B0602020104020603" pitchFamily="34" charset="0"/>
              </a:rPr>
              <a:t>domande </a:t>
            </a:r>
            <a:r>
              <a:rPr lang="it-IT" sz="2400" dirty="0">
                <a:latin typeface="Tw Cen MT" panose="020B0602020104020603" pitchFamily="34" charset="0"/>
              </a:rPr>
              <a:t>- </a:t>
            </a:r>
            <a:r>
              <a:rPr lang="it" sz="2400" dirty="0">
                <a:latin typeface="Tw Cen MT" panose="020B0602020104020603" pitchFamily="34" charset="0"/>
              </a:rPr>
              <a:t>SVILUPPO PROFESSIONALE DELLE RISORSE</a:t>
            </a:r>
          </a:p>
        </p:txBody>
      </p:sp>
      <p:sp>
        <p:nvSpPr>
          <p:cNvPr id="14" name="Segnaposto contenuto 13"/>
          <p:cNvSpPr>
            <a:spLocks noGrp="1"/>
          </p:cNvSpPr>
          <p:nvPr>
            <p:ph idx="1"/>
          </p:nvPr>
        </p:nvSpPr>
        <p:spPr>
          <a:xfrm>
            <a:off x="1104900" y="1378038"/>
            <a:ext cx="9982200" cy="5479961"/>
          </a:xfrm>
        </p:spPr>
        <p:txBody>
          <a:bodyPr rtlCol="0">
            <a:normAutofit/>
          </a:bodyPr>
          <a:lstStyle/>
          <a:p>
            <a:pPr marL="0" lvl="2" indent="0">
              <a:buFont typeface="Wingdings" panose="05000000000000000000" pitchFamily="2" charset="2"/>
              <a:buChar char="v"/>
            </a:pPr>
            <a:r>
              <a:rPr lang="it-IT" sz="2150" dirty="0" smtClean="0">
                <a:solidFill>
                  <a:srgbClr val="514843"/>
                </a:solidFill>
              </a:rPr>
              <a:t>Quali attività la scuola svolge in rete? Quali sono state le ricadute per la scuola?</a:t>
            </a:r>
          </a:p>
          <a:p>
            <a:pPr marL="0" lvl="2" indent="0">
              <a:buFont typeface="Wingdings" panose="05000000000000000000" pitchFamily="2" charset="2"/>
              <a:buChar char="v"/>
            </a:pPr>
            <a:r>
              <a:rPr lang="it-IT" sz="2150" dirty="0" smtClean="0">
                <a:solidFill>
                  <a:srgbClr val="514843"/>
                </a:solidFill>
              </a:rPr>
              <a:t>In cosa consistono gli accordi con università/associazioni sportive? Quali sono state le ricadute per la scuola degli accordi con soggetti esterni?</a:t>
            </a:r>
          </a:p>
          <a:p>
            <a:pPr marL="0" lvl="2" indent="0">
              <a:buFont typeface="Wingdings" panose="05000000000000000000" pitchFamily="2" charset="2"/>
              <a:buChar char="v"/>
            </a:pPr>
            <a:r>
              <a:rPr lang="it-IT" sz="2150" dirty="0" smtClean="0">
                <a:solidFill>
                  <a:srgbClr val="514843"/>
                </a:solidFill>
              </a:rPr>
              <a:t>La scuola ha un gruppo di lavoro che si occupa del raccordo con il territorio?</a:t>
            </a:r>
          </a:p>
          <a:p>
            <a:pPr marL="0" lvl="2" indent="0">
              <a:buFont typeface="Wingdings" panose="05000000000000000000" pitchFamily="2" charset="2"/>
              <a:buChar char="v"/>
            </a:pPr>
            <a:r>
              <a:rPr lang="it-IT" sz="2150" dirty="0" smtClean="0">
                <a:solidFill>
                  <a:srgbClr val="514843"/>
                </a:solidFill>
              </a:rPr>
              <a:t>La scuola dialoga con i diversi soggetti influenti sul territorio? Li coinvolge per la realizzazione delle proprie attività formative?</a:t>
            </a:r>
          </a:p>
          <a:p>
            <a:pPr marL="0" lvl="2" indent="0">
              <a:buFont typeface="Wingdings" panose="05000000000000000000" pitchFamily="2" charset="2"/>
              <a:buChar char="v"/>
            </a:pPr>
            <a:r>
              <a:rPr lang="it-IT" sz="2150" dirty="0" smtClean="0">
                <a:solidFill>
                  <a:srgbClr val="514843"/>
                </a:solidFill>
              </a:rPr>
              <a:t>Quali momenti di confronto ha la scuola con le famiglie?</a:t>
            </a:r>
          </a:p>
          <a:p>
            <a:pPr marL="0" lvl="2" indent="0">
              <a:buFont typeface="Wingdings" panose="05000000000000000000" pitchFamily="2" charset="2"/>
              <a:buChar char="v"/>
            </a:pPr>
            <a:r>
              <a:rPr lang="it-IT" sz="2150" dirty="0" smtClean="0">
                <a:solidFill>
                  <a:srgbClr val="514843"/>
                </a:solidFill>
              </a:rPr>
              <a:t>In che modo la scuola coinvolge i genitori nella definizione dell’OF?</a:t>
            </a:r>
          </a:p>
          <a:p>
            <a:pPr marL="0" lvl="2" indent="0">
              <a:buFont typeface="Wingdings" panose="05000000000000000000" pitchFamily="2" charset="2"/>
              <a:buChar char="v"/>
            </a:pPr>
            <a:r>
              <a:rPr lang="it-IT" sz="2150" dirty="0" smtClean="0">
                <a:solidFill>
                  <a:srgbClr val="514843"/>
                </a:solidFill>
              </a:rPr>
              <a:t>La scuola realizza interventi o progetti rivolti ai genitori (corsi, conferenze)?</a:t>
            </a:r>
          </a:p>
          <a:p>
            <a:pPr marL="0" lvl="2" indent="0">
              <a:buFont typeface="Wingdings" panose="05000000000000000000" pitchFamily="2" charset="2"/>
              <a:buChar char="v"/>
            </a:pPr>
            <a:r>
              <a:rPr lang="it-IT" sz="2150" dirty="0" smtClean="0">
                <a:solidFill>
                  <a:srgbClr val="514843"/>
                </a:solidFill>
              </a:rPr>
              <a:t>I singoli docenti hanno avuto modo di coinvolgere qualche genitore nella realizzazione di interventi formativi?</a:t>
            </a:r>
          </a:p>
          <a:p>
            <a:pPr marL="0" lvl="2" indent="0">
              <a:buFont typeface="Wingdings" panose="05000000000000000000" pitchFamily="2" charset="2"/>
              <a:buChar char="v"/>
            </a:pPr>
            <a:r>
              <a:rPr lang="it-IT" sz="2150" dirty="0" smtClean="0">
                <a:solidFill>
                  <a:srgbClr val="514843"/>
                </a:solidFill>
              </a:rPr>
              <a:t>La scuola raccoglie il punto di vista delle famiglie?(es. questionari, reclami)</a:t>
            </a:r>
          </a:p>
          <a:p>
            <a:pPr marL="0" lvl="2" indent="0">
              <a:buFont typeface="Wingdings" panose="05000000000000000000" pitchFamily="2" charset="2"/>
              <a:buChar char="v"/>
            </a:pPr>
            <a:r>
              <a:rPr lang="it-IT" sz="2150" dirty="0" smtClean="0">
                <a:solidFill>
                  <a:srgbClr val="514843"/>
                </a:solidFill>
              </a:rPr>
              <a:t>Ci sono associazioni di genitori attive nella scuola? </a:t>
            </a:r>
          </a:p>
          <a:p>
            <a:pPr marL="0" lvl="2" indent="0">
              <a:buFont typeface="Wingdings" panose="05000000000000000000" pitchFamily="2" charset="2"/>
              <a:buChar char="v"/>
            </a:pPr>
            <a:endParaRPr lang="it-IT" sz="2200" dirty="0" smtClean="0">
              <a:solidFill>
                <a:srgbClr val="514843"/>
              </a:solidFill>
            </a:endParaRPr>
          </a:p>
          <a:p>
            <a:pPr marL="0" lvl="2" indent="0">
              <a:buNone/>
            </a:pPr>
            <a:endParaRPr lang="it-IT" sz="2200" dirty="0" smtClean="0">
              <a:solidFill>
                <a:srgbClr val="514843"/>
              </a:solidFill>
            </a:endParaRPr>
          </a:p>
          <a:p>
            <a:pPr marL="0" lvl="2" indent="0">
              <a:buNone/>
            </a:pPr>
            <a:endParaRPr lang="it-IT" sz="2200" dirty="0" smtClean="0">
              <a:solidFill>
                <a:srgbClr val="514843"/>
              </a:solidFill>
            </a:endParaRPr>
          </a:p>
          <a:p>
            <a:pPr marL="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51</a:t>
            </a:fld>
            <a:endParaRPr lang="it-IT" noProof="0" dirty="0"/>
          </a:p>
        </p:txBody>
      </p:sp>
    </p:spTree>
    <p:extLst>
      <p:ext uri="{BB962C8B-B14F-4D97-AF65-F5344CB8AC3E}">
        <p14:creationId xmlns:p14="http://schemas.microsoft.com/office/powerpoint/2010/main" val="274541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400" dirty="0" smtClean="0">
                <a:solidFill>
                  <a:srgbClr val="00B050"/>
                </a:solidFill>
                <a:effectLst>
                  <a:outerShdw blurRad="38100" dist="38100" dir="2700000" algn="tl">
                    <a:srgbClr val="000000">
                      <a:alpha val="43137"/>
                    </a:srgbClr>
                  </a:outerShdw>
                </a:effectLst>
              </a:rPr>
              <a:t>ATTIVITA’ DI AUTOVALUTAZIONE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519113">
              <a:buClr>
                <a:srgbClr val="00B050"/>
              </a:buClr>
              <a:buFont typeface="Wingdings" panose="05000000000000000000" pitchFamily="2" charset="2"/>
              <a:buChar char="q"/>
            </a:pPr>
            <a:r>
              <a:rPr lang="it" sz="2800" dirty="0" smtClean="0">
                <a:solidFill>
                  <a:srgbClr val="00B050"/>
                </a:solidFill>
                <a:effectLst>
                  <a:outerShdw blurRad="38100" dist="38100" dir="2700000" algn="tl">
                    <a:srgbClr val="000000">
                      <a:alpha val="43137"/>
                    </a:srgbClr>
                  </a:outerShdw>
                </a:effectLst>
              </a:rPr>
              <a:t>Attività di autovalutazione di istituto</a:t>
            </a:r>
          </a:p>
          <a:p>
            <a:pPr lvl="2" indent="-519113">
              <a:buClr>
                <a:srgbClr val="00B050"/>
              </a:buClr>
              <a:buFont typeface="Wingdings" panose="05000000000000000000" pitchFamily="2" charset="2"/>
              <a:buChar char="q"/>
            </a:pPr>
            <a:r>
              <a:rPr lang="it-IT" sz="2800" dirty="0" smtClean="0">
                <a:solidFill>
                  <a:srgbClr val="00B050"/>
                </a:solidFill>
                <a:effectLst>
                  <a:outerShdw blurRad="38100" dist="38100" dir="2700000" algn="tl">
                    <a:srgbClr val="000000">
                      <a:alpha val="43137"/>
                    </a:srgbClr>
                  </a:outerShdw>
                </a:effectLst>
              </a:rPr>
              <a:t>F</a:t>
            </a:r>
            <a:r>
              <a:rPr lang="it" sz="2800" dirty="0" smtClean="0">
                <a:solidFill>
                  <a:srgbClr val="00B050"/>
                </a:solidFill>
                <a:effectLst>
                  <a:outerShdw blurRad="38100" dist="38100" dir="2700000" algn="tl">
                    <a:srgbClr val="000000">
                      <a:alpha val="43137"/>
                    </a:srgbClr>
                  </a:outerShdw>
                </a:effectLst>
              </a:rPr>
              <a:t>orme di controllo e monitoraggio dell’attività di istituto</a:t>
            </a:r>
          </a:p>
          <a:p>
            <a:pPr lvl="2" indent="-519113">
              <a:buClr>
                <a:srgbClr val="00B050"/>
              </a:buClr>
              <a:buFont typeface="Wingdings" panose="05000000000000000000" pitchFamily="2" charset="2"/>
              <a:buChar char="q"/>
            </a:pPr>
            <a:r>
              <a:rPr lang="it" sz="2800" dirty="0" smtClean="0">
                <a:solidFill>
                  <a:srgbClr val="00B050"/>
                </a:solidFill>
                <a:effectLst>
                  <a:outerShdw blurRad="38100" dist="38100" dir="2700000" algn="tl">
                    <a:srgbClr val="000000">
                      <a:alpha val="43137"/>
                    </a:srgbClr>
                  </a:outerShdw>
                </a:effectLst>
              </a:rPr>
              <a:t>Forme di rendicontazione sociale </a:t>
            </a:r>
          </a:p>
          <a:p>
            <a:pPr lvl="2" indent="-519113">
              <a:buClr>
                <a:srgbClr val="00B050"/>
              </a:buClr>
              <a:buFont typeface="Wingdings" panose="05000000000000000000" pitchFamily="2" charset="2"/>
              <a:buChar char="q"/>
            </a:pPr>
            <a:r>
              <a:rPr lang="it" sz="2800" dirty="0" smtClean="0">
                <a:solidFill>
                  <a:srgbClr val="00B050"/>
                </a:solidFill>
                <a:effectLst>
                  <a:outerShdw blurRad="38100" dist="38100" dir="2700000" algn="tl">
                    <a:srgbClr val="000000">
                      <a:alpha val="43137"/>
                    </a:srgbClr>
                  </a:outerShdw>
                </a:effectLst>
              </a:rPr>
              <a:t>Pubblicazione dei risultati dell’autovalutazione</a:t>
            </a: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52</a:t>
            </a:fld>
            <a:endParaRPr lang="it-IT" noProof="0" dirty="0"/>
          </a:p>
        </p:txBody>
      </p:sp>
      <p:sp>
        <p:nvSpPr>
          <p:cNvPr id="4" name="Rettangolo arrotondato 3"/>
          <p:cNvSpPr/>
          <p:nvPr/>
        </p:nvSpPr>
        <p:spPr>
          <a:xfrm>
            <a:off x="1133341" y="1390916"/>
            <a:ext cx="9478851" cy="86288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 sz="2400" dirty="0">
                <a:solidFill>
                  <a:srgbClr val="FF0000"/>
                </a:solidFill>
                <a:effectLst>
                  <a:outerShdw blurRad="38100" dist="38100" dir="2700000" algn="tl">
                    <a:srgbClr val="000000">
                      <a:alpha val="43137"/>
                    </a:srgbClr>
                  </a:outerShdw>
                </a:effectLst>
              </a:rPr>
              <a:t>PROCESSI - </a:t>
            </a:r>
            <a:r>
              <a:rPr lang="it" sz="2400" dirty="0">
                <a:solidFill>
                  <a:srgbClr val="0070C0"/>
                </a:solidFill>
                <a:effectLst>
                  <a:outerShdw blurRad="38100" dist="38100" dir="2700000" algn="tl">
                    <a:srgbClr val="000000">
                      <a:alpha val="43137"/>
                    </a:srgbClr>
                  </a:outerShdw>
                </a:effectLst>
              </a:rPr>
              <a:t>AMBIENTE ORGANIZZATIVO PER L’APPRENDIMENTO</a:t>
            </a:r>
          </a:p>
        </p:txBody>
      </p:sp>
      <p:sp>
        <p:nvSpPr>
          <p:cNvPr id="5" name="Rettangolo arrotondato 4"/>
          <p:cNvSpPr/>
          <p:nvPr/>
        </p:nvSpPr>
        <p:spPr>
          <a:xfrm>
            <a:off x="1725770" y="2343954"/>
            <a:ext cx="5154001" cy="6314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4943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808892" y="52754"/>
            <a:ext cx="10761783" cy="1096962"/>
          </a:xfrm>
        </p:spPr>
        <p:txBody>
          <a:bodyPr rtlCol="0">
            <a:noAutofit/>
          </a:bodyPr>
          <a:lstStyle/>
          <a:p>
            <a:pPr marL="914400" lvl="2"/>
            <a:r>
              <a:rPr lang="it-IT" sz="2400" dirty="0" smtClean="0">
                <a:latin typeface="Tw Cen MT" panose="020B0602020104020603" pitchFamily="34" charset="0"/>
              </a:rPr>
              <a:t/>
            </a:r>
            <a:br>
              <a:rPr lang="it-IT" sz="2400" dirty="0" smtClean="0">
                <a:latin typeface="Tw Cen MT" panose="020B0602020104020603" pitchFamily="34" charset="0"/>
              </a:rPr>
            </a:br>
            <a:r>
              <a:rPr lang="it-IT" sz="2400" dirty="0">
                <a:latin typeface="Tw Cen MT" panose="020B0602020104020603" pitchFamily="34" charset="0"/>
              </a:rPr>
              <a:t/>
            </a:r>
            <a:br>
              <a:rPr lang="it-IT" sz="2400" dirty="0">
                <a:latin typeface="Tw Cen MT" panose="020B0602020104020603" pitchFamily="34" charset="0"/>
              </a:rPr>
            </a:br>
            <a:r>
              <a:rPr lang="it-IT" sz="4400" dirty="0" smtClean="0">
                <a:latin typeface="Tw Cen MT" panose="020B0602020104020603" pitchFamily="34" charset="0"/>
              </a:rPr>
              <a:t>Possibili </a:t>
            </a:r>
            <a:r>
              <a:rPr lang="it-IT" sz="4400" dirty="0">
                <a:latin typeface="Tw Cen MT" panose="020B0602020104020603" pitchFamily="34" charset="0"/>
              </a:rPr>
              <a:t>domande </a:t>
            </a:r>
            <a:r>
              <a:rPr lang="it-IT" sz="2400" dirty="0">
                <a:latin typeface="Tw Cen MT" panose="020B0602020104020603" pitchFamily="34" charset="0"/>
              </a:rPr>
              <a:t>- </a:t>
            </a:r>
            <a:r>
              <a:rPr lang="it" sz="2400" dirty="0">
                <a:latin typeface="Tw Cen MT" panose="020B0602020104020603" pitchFamily="34" charset="0"/>
              </a:rPr>
              <a:t>ATTIVITA’ DI AUTOVALUTAZIONE</a:t>
            </a:r>
          </a:p>
        </p:txBody>
      </p:sp>
      <p:sp>
        <p:nvSpPr>
          <p:cNvPr id="14" name="Segnaposto contenuto 13"/>
          <p:cNvSpPr>
            <a:spLocks noGrp="1"/>
          </p:cNvSpPr>
          <p:nvPr>
            <p:ph idx="1"/>
          </p:nvPr>
        </p:nvSpPr>
        <p:spPr>
          <a:xfrm>
            <a:off x="1104900" y="1378039"/>
            <a:ext cx="9982200" cy="4460054"/>
          </a:xfrm>
        </p:spPr>
        <p:txBody>
          <a:bodyPr rtlCol="0">
            <a:normAutofit/>
          </a:bodyPr>
          <a:lstStyle/>
          <a:p>
            <a:pPr marL="0" lvl="2" indent="0">
              <a:buFont typeface="Wingdings" panose="05000000000000000000" pitchFamily="2" charset="2"/>
              <a:buChar char="v"/>
            </a:pPr>
            <a:r>
              <a:rPr lang="it-IT" sz="2400" dirty="0" smtClean="0">
                <a:solidFill>
                  <a:srgbClr val="514843"/>
                </a:solidFill>
              </a:rPr>
              <a:t>Quali attività ha svolto il nucleo di valutazione e come le ha svolte?</a:t>
            </a:r>
          </a:p>
          <a:p>
            <a:pPr marL="0" lvl="2" indent="0">
              <a:buFont typeface="Wingdings" panose="05000000000000000000" pitchFamily="2" charset="2"/>
              <a:buChar char="v"/>
            </a:pPr>
            <a:r>
              <a:rPr lang="it-IT" sz="2400" dirty="0" smtClean="0">
                <a:solidFill>
                  <a:srgbClr val="514843"/>
                </a:solidFill>
              </a:rPr>
              <a:t>Avete pubblicato un bilancio sociale o altra forma di rendicontazione sociale?</a:t>
            </a:r>
          </a:p>
          <a:p>
            <a:pPr marL="0" lvl="2" indent="0">
              <a:buFont typeface="Wingdings" panose="05000000000000000000" pitchFamily="2" charset="2"/>
              <a:buChar char="v"/>
            </a:pPr>
            <a:r>
              <a:rPr lang="it-IT" sz="2400" dirty="0" smtClean="0">
                <a:solidFill>
                  <a:srgbClr val="514843"/>
                </a:solidFill>
              </a:rPr>
              <a:t>Quali attività di autovalutazione sono state effettuate (monitoraggio del </a:t>
            </a:r>
            <a:r>
              <a:rPr lang="it-IT" sz="2400" dirty="0" err="1" smtClean="0">
                <a:solidFill>
                  <a:srgbClr val="514843"/>
                </a:solidFill>
              </a:rPr>
              <a:t>pof</a:t>
            </a:r>
            <a:r>
              <a:rPr lang="it-IT" sz="2400" dirty="0" smtClean="0">
                <a:solidFill>
                  <a:srgbClr val="514843"/>
                </a:solidFill>
              </a:rPr>
              <a:t>, valutazione dell’offerta didattica aggiuntiva, rilevazione della soddisfazione?</a:t>
            </a:r>
          </a:p>
          <a:p>
            <a:pPr marL="0" lvl="2" indent="0">
              <a:buFont typeface="Wingdings" panose="05000000000000000000" pitchFamily="2" charset="2"/>
              <a:buChar char="v"/>
            </a:pPr>
            <a:r>
              <a:rPr lang="it-IT" sz="2400" dirty="0" smtClean="0">
                <a:solidFill>
                  <a:srgbClr val="514843"/>
                </a:solidFill>
              </a:rPr>
              <a:t>La scuola si confronta con altre scuole? Gli esiti degli studenti alle prove Invalsi sono state utilizzate per avviare una riflessione interna tra i docenti?</a:t>
            </a:r>
          </a:p>
          <a:p>
            <a:pPr marL="0" lvl="2" indent="0">
              <a:buFont typeface="Wingdings" panose="05000000000000000000" pitchFamily="2" charset="2"/>
              <a:buChar char="v"/>
            </a:pPr>
            <a:r>
              <a:rPr lang="it-IT" sz="2400" dirty="0" smtClean="0">
                <a:solidFill>
                  <a:srgbClr val="514843"/>
                </a:solidFill>
              </a:rPr>
              <a:t>La scuola ha individuato obiettivi di miglioramento a seguito dell’autovalutazione?</a:t>
            </a:r>
          </a:p>
          <a:p>
            <a:pPr marL="0" lvl="2" indent="0">
              <a:buNone/>
            </a:pPr>
            <a:endParaRPr lang="it-IT" sz="2200" dirty="0" smtClean="0">
              <a:solidFill>
                <a:srgbClr val="514843"/>
              </a:solidFill>
            </a:endParaRPr>
          </a:p>
          <a:p>
            <a:pPr marL="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53</a:t>
            </a:fld>
            <a:endParaRPr lang="it-IT" noProof="0" dirty="0"/>
          </a:p>
        </p:txBody>
      </p:sp>
    </p:spTree>
    <p:extLst>
      <p:ext uri="{BB962C8B-B14F-4D97-AF65-F5344CB8AC3E}">
        <p14:creationId xmlns:p14="http://schemas.microsoft.com/office/powerpoint/2010/main" val="148827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a:gradFill flip="none" rotWithShape="1">
            <a:gsLst>
              <a:gs pos="0">
                <a:srgbClr val="FFFFCC">
                  <a:shade val="30000"/>
                  <a:satMod val="115000"/>
                </a:srgbClr>
              </a:gs>
              <a:gs pos="18000">
                <a:srgbClr val="FFFFCC">
                  <a:shade val="67500"/>
                  <a:satMod val="115000"/>
                </a:srgbClr>
              </a:gs>
              <a:gs pos="100000">
                <a:srgbClr val="FFFFCC">
                  <a:shade val="100000"/>
                  <a:satMod val="115000"/>
                </a:srgbClr>
              </a:gs>
            </a:gsLst>
            <a:lin ang="13500000" scaled="1"/>
            <a:tileRect/>
          </a:gradFill>
        </p:spPr>
        <p:txBody>
          <a:bodyPr rtlCol="0">
            <a:normAutofit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519113">
              <a:buClr>
                <a:srgbClr val="00B050"/>
              </a:buClr>
              <a:buFont typeface="Wingdings" panose="05000000000000000000" pitchFamily="2" charset="2"/>
              <a:buChar char="q"/>
            </a:pPr>
            <a:endParaRPr lang="it" sz="2800" dirty="0" smtClean="0">
              <a:solidFill>
                <a:srgbClr val="00B050"/>
              </a:solidFill>
              <a:effectLst>
                <a:outerShdw blurRad="38100" dist="38100" dir="2700000" algn="tl">
                  <a:srgbClr val="000000">
                    <a:alpha val="43137"/>
                  </a:srgbClr>
                </a:outerShdw>
              </a:effectLst>
            </a:endParaRPr>
          </a:p>
          <a:p>
            <a:pPr lvl="2" indent="-519113">
              <a:buClr>
                <a:srgbClr val="00B050"/>
              </a:buClr>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Esiti degli studenti nel breve e medio periodo</a:t>
            </a:r>
          </a:p>
          <a:p>
            <a:pPr lvl="2" indent="-519113">
              <a:buClr>
                <a:srgbClr val="00B050"/>
              </a:buClr>
              <a:buFont typeface="Wingdings" panose="05000000000000000000" pitchFamily="2" charset="2"/>
              <a:buChar char="q"/>
            </a:pPr>
            <a:r>
              <a:rPr lang="it-IT" sz="2400" dirty="0" smtClean="0">
                <a:solidFill>
                  <a:srgbClr val="00B050"/>
                </a:solidFill>
                <a:effectLst>
                  <a:outerShdw blurRad="38100" dist="38100" dir="2700000" algn="tl">
                    <a:srgbClr val="000000">
                      <a:alpha val="43137"/>
                    </a:srgbClr>
                  </a:outerShdw>
                </a:effectLst>
              </a:rPr>
              <a:t>Alunni iscritti nell’ultimo triennio</a:t>
            </a:r>
          </a:p>
          <a:p>
            <a:pPr lvl="2" indent="-519113">
              <a:buClr>
                <a:srgbClr val="00B050"/>
              </a:buClr>
              <a:buFont typeface="Wingdings" panose="05000000000000000000" pitchFamily="2" charset="2"/>
              <a:buChar char="q"/>
            </a:pPr>
            <a:r>
              <a:rPr lang="it-IT" sz="2400" dirty="0" smtClean="0">
                <a:solidFill>
                  <a:srgbClr val="00B050"/>
                </a:solidFill>
                <a:effectLst>
                  <a:outerShdw blurRad="38100" dist="38100" dir="2700000" algn="tl">
                    <a:srgbClr val="000000">
                      <a:alpha val="43137"/>
                    </a:srgbClr>
                  </a:outerShdw>
                </a:effectLst>
              </a:rPr>
              <a:t>Esiti degli scrutini finali (ammessi, sospesi in giudizio)</a:t>
            </a:r>
          </a:p>
          <a:p>
            <a:pPr lvl="2" indent="-519113">
              <a:buClr>
                <a:srgbClr val="00B050"/>
              </a:buClr>
              <a:buFont typeface="Wingdings" panose="05000000000000000000" pitchFamily="2" charset="2"/>
              <a:buChar char="q"/>
            </a:pPr>
            <a:r>
              <a:rPr lang="it-IT" sz="2400" dirty="0" smtClean="0">
                <a:solidFill>
                  <a:srgbClr val="00B050"/>
                </a:solidFill>
                <a:effectLst>
                  <a:outerShdw blurRad="38100" dist="38100" dir="2700000" algn="tl">
                    <a:srgbClr val="000000">
                      <a:alpha val="43137"/>
                    </a:srgbClr>
                  </a:outerShdw>
                </a:effectLst>
              </a:rPr>
              <a:t>Alunni licenziati/diplomati per votazione conseguita</a:t>
            </a:r>
          </a:p>
          <a:p>
            <a:pPr lvl="2" indent="-519113">
              <a:buClr>
                <a:srgbClr val="00B050"/>
              </a:buClr>
              <a:buFont typeface="Wingdings" panose="05000000000000000000" pitchFamily="2" charset="2"/>
              <a:buChar char="q"/>
            </a:pPr>
            <a:r>
              <a:rPr lang="it" sz="2400" dirty="0" smtClean="0">
                <a:solidFill>
                  <a:srgbClr val="00B050"/>
                </a:solidFill>
                <a:effectLst>
                  <a:outerShdw blurRad="38100" dist="38100" dir="2700000" algn="tl">
                    <a:srgbClr val="000000">
                      <a:alpha val="43137"/>
                    </a:srgbClr>
                  </a:outerShdw>
                </a:effectLst>
              </a:rPr>
              <a:t>Studenti trasferiti o che hanno abbandonato gli studi</a:t>
            </a:r>
          </a:p>
          <a:p>
            <a:pPr marL="623887" lvl="2" indent="0">
              <a:buClr>
                <a:srgbClr val="00B050"/>
              </a:buClr>
              <a:buNone/>
            </a:pPr>
            <a:endParaRPr lang="it" sz="2400" dirty="0" smtClean="0">
              <a:solidFill>
                <a:srgbClr val="00B050"/>
              </a:solidFill>
              <a:effectLst>
                <a:outerShdw blurRad="38100" dist="38100" dir="2700000" algn="tl">
                  <a:srgbClr val="000000">
                    <a:alpha val="43137"/>
                  </a:srgbClr>
                </a:outerShdw>
              </a:effectLst>
            </a:endParaRPr>
          </a:p>
          <a:p>
            <a:pPr marL="914400" lvl="2" indent="0">
              <a:buNone/>
            </a:pPr>
            <a:r>
              <a:rPr lang="it" sz="1600" dirty="0" smtClean="0">
                <a:solidFill>
                  <a:srgbClr val="00B050"/>
                </a:solidFill>
                <a:effectLst>
                  <a:outerShdw blurRad="38100" dist="38100" dir="2700000" algn="tl">
                    <a:srgbClr val="000000">
                      <a:alpha val="43137"/>
                    </a:srgbClr>
                  </a:outerShdw>
                </a:effectLst>
              </a:rPr>
              <a:t>N.B. Gli indicatori di quest’area hanno maggiore rilevanza per la scuola secondaria, mentre per la primaria è disponibile solo il dato dei trasferimenti</a:t>
            </a: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54</a:t>
            </a:fld>
            <a:endParaRPr lang="it-IT" noProof="0" dirty="0"/>
          </a:p>
        </p:txBody>
      </p:sp>
      <p:sp>
        <p:nvSpPr>
          <p:cNvPr id="4" name="Rettangolo arrotondato 3"/>
          <p:cNvSpPr/>
          <p:nvPr/>
        </p:nvSpPr>
        <p:spPr>
          <a:xfrm>
            <a:off x="1290097" y="1390916"/>
            <a:ext cx="3169428" cy="86288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sz="3600" dirty="0" smtClean="0">
                <a:solidFill>
                  <a:srgbClr val="FF0000"/>
                </a:solidFill>
                <a:effectLst>
                  <a:outerShdw blurRad="38100" dist="38100" dir="2700000" algn="tl">
                    <a:srgbClr val="000000">
                      <a:alpha val="43137"/>
                    </a:srgbClr>
                  </a:outerShdw>
                </a:effectLst>
              </a:rPr>
              <a:t>RISULTATI</a:t>
            </a:r>
            <a:endParaRPr lang="it" sz="3600" dirty="0">
              <a:solidFill>
                <a:srgbClr val="0070C0"/>
              </a:solidFill>
              <a:effectLst>
                <a:outerShdw blurRad="38100" dist="38100" dir="2700000" algn="tl">
                  <a:srgbClr val="000000">
                    <a:alpha val="43137"/>
                  </a:srgbClr>
                </a:outerShdw>
              </a:effectLst>
            </a:endParaRPr>
          </a:p>
        </p:txBody>
      </p:sp>
      <p:sp>
        <p:nvSpPr>
          <p:cNvPr id="5" name="Rettangolo arrotondato 4"/>
          <p:cNvSpPr/>
          <p:nvPr/>
        </p:nvSpPr>
        <p:spPr>
          <a:xfrm>
            <a:off x="1252159" y="2410683"/>
            <a:ext cx="3551624" cy="62570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it-IT" sz="2400" b="1" dirty="0" smtClean="0">
                <a:solidFill>
                  <a:schemeClr val="tx2"/>
                </a:solidFill>
              </a:rPr>
              <a:t>Successo scolastico</a:t>
            </a:r>
            <a:endParaRPr lang="it-IT" sz="2400" b="1" dirty="0">
              <a:solidFill>
                <a:schemeClr val="tx2"/>
              </a:solidFill>
            </a:endParaRPr>
          </a:p>
        </p:txBody>
      </p:sp>
      <p:sp>
        <p:nvSpPr>
          <p:cNvPr id="10" name="Rettangolo arrotondato 9"/>
          <p:cNvSpPr/>
          <p:nvPr/>
        </p:nvSpPr>
        <p:spPr>
          <a:xfrm>
            <a:off x="4990011" y="1390916"/>
            <a:ext cx="6217919" cy="122296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rPr>
              <a:t>L’analisi deli dati di risultato permettono di raccogliere elementi valutativi sull’operato della scuola</a:t>
            </a:r>
          </a:p>
        </p:txBody>
      </p:sp>
    </p:spTree>
    <p:extLst>
      <p:ext uri="{BB962C8B-B14F-4D97-AF65-F5344CB8AC3E}">
        <p14:creationId xmlns:p14="http://schemas.microsoft.com/office/powerpoint/2010/main" val="333817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a:gradFill flip="none" rotWithShape="1">
            <a:gsLst>
              <a:gs pos="0">
                <a:srgbClr val="FFFFCC">
                  <a:shade val="30000"/>
                  <a:satMod val="115000"/>
                </a:srgbClr>
              </a:gs>
              <a:gs pos="18000">
                <a:srgbClr val="FFFFCC">
                  <a:shade val="67500"/>
                  <a:satMod val="115000"/>
                </a:srgbClr>
              </a:gs>
              <a:gs pos="100000">
                <a:srgbClr val="FFFFCC">
                  <a:shade val="100000"/>
                  <a:satMod val="115000"/>
                </a:srgbClr>
              </a:gs>
            </a:gsLst>
            <a:lin ang="13500000" scaled="1"/>
            <a:tileRect/>
          </a:gradFill>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marL="914400" lvl="2" indent="0">
              <a:buNone/>
            </a:pPr>
            <a:r>
              <a:rPr lang="it" sz="2800" dirty="0">
                <a:solidFill>
                  <a:srgbClr val="00B050"/>
                </a:solidFill>
                <a:effectLst>
                  <a:outerShdw blurRad="38100" dist="38100" dir="2700000" algn="tl">
                    <a:srgbClr val="000000">
                      <a:alpha val="43137"/>
                    </a:srgbClr>
                  </a:outerShdw>
                </a:effectLst>
              </a:rPr>
              <a:t>C</a:t>
            </a:r>
            <a:r>
              <a:rPr lang="it" sz="2800" dirty="0" smtClean="0">
                <a:solidFill>
                  <a:srgbClr val="00B050"/>
                </a:solidFill>
                <a:effectLst>
                  <a:outerShdw blurRad="38100" dist="38100" dir="2700000" algn="tl">
                    <a:srgbClr val="000000">
                      <a:alpha val="43137"/>
                    </a:srgbClr>
                  </a:outerShdw>
                </a:effectLst>
              </a:rPr>
              <a:t>ompetenze di base:</a:t>
            </a:r>
          </a:p>
          <a:p>
            <a:pPr marL="1346200" lvl="2" indent="-444500">
              <a:buFont typeface="Wingdings" panose="05000000000000000000" pitchFamily="2" charset="2"/>
              <a:buChar char="v"/>
            </a:pPr>
            <a:r>
              <a:rPr lang="it-IT" sz="2000" dirty="0" smtClean="0">
                <a:solidFill>
                  <a:srgbClr val="00B050"/>
                </a:solidFill>
                <a:effectLst>
                  <a:outerShdw blurRad="38100" dist="38100" dir="2700000" algn="tl">
                    <a:srgbClr val="000000">
                      <a:alpha val="43137"/>
                    </a:srgbClr>
                  </a:outerShdw>
                </a:effectLst>
              </a:rPr>
              <a:t>D</a:t>
            </a:r>
            <a:r>
              <a:rPr lang="it" sz="2000" dirty="0" smtClean="0">
                <a:solidFill>
                  <a:srgbClr val="00B050"/>
                </a:solidFill>
                <a:effectLst>
                  <a:outerShdw blurRad="38100" dist="38100" dir="2700000" algn="tl">
                    <a:srgbClr val="000000">
                      <a:alpha val="43137"/>
                    </a:srgbClr>
                  </a:outerShdw>
                </a:effectLst>
              </a:rPr>
              <a:t>i tipo generale, trasferibili a differenti compiti</a:t>
            </a:r>
          </a:p>
          <a:p>
            <a:pPr marL="1346200" lvl="2" indent="-444500">
              <a:buFont typeface="Wingdings" panose="05000000000000000000" pitchFamily="2" charset="2"/>
              <a:buChar char="v"/>
            </a:pPr>
            <a:r>
              <a:rPr lang="it-IT" sz="2000" dirty="0" smtClean="0">
                <a:solidFill>
                  <a:srgbClr val="00B050"/>
                </a:solidFill>
                <a:effectLst>
                  <a:outerShdw blurRad="38100" dist="38100" dir="2700000" algn="tl">
                    <a:srgbClr val="000000">
                      <a:alpha val="43137"/>
                    </a:srgbClr>
                  </a:outerShdw>
                </a:effectLst>
              </a:rPr>
              <a:t>R</a:t>
            </a:r>
            <a:r>
              <a:rPr lang="it" sz="2000" dirty="0" smtClean="0">
                <a:solidFill>
                  <a:srgbClr val="00B050"/>
                </a:solidFill>
                <a:effectLst>
                  <a:outerShdw blurRad="38100" dist="38100" dir="2700000" algn="tl">
                    <a:srgbClr val="000000">
                      <a:alpha val="43137"/>
                    </a:srgbClr>
                  </a:outerShdw>
                </a:effectLst>
              </a:rPr>
              <a:t>ilevanti per la formazione e la preparazione generale della persona</a:t>
            </a:r>
          </a:p>
          <a:p>
            <a:pPr marL="1346200" lvl="2" indent="-444500">
              <a:buFont typeface="Wingdings" panose="05000000000000000000" pitchFamily="2" charset="2"/>
              <a:buChar char="v"/>
            </a:pPr>
            <a:r>
              <a:rPr lang="it" sz="2000" dirty="0" smtClean="0">
                <a:solidFill>
                  <a:srgbClr val="00B050"/>
                </a:solidFill>
                <a:effectLst>
                  <a:outerShdw blurRad="38100" dist="38100" dir="2700000" algn="tl">
                    <a:srgbClr val="000000">
                      <a:alpha val="43137"/>
                    </a:srgbClr>
                  </a:outerShdw>
                </a:effectLst>
              </a:rPr>
              <a:t>Misurabili </a:t>
            </a:r>
          </a:p>
          <a:p>
            <a:pPr marL="1346200" lvl="2" indent="-444500">
              <a:buFont typeface="Wingdings" panose="05000000000000000000" pitchFamily="2" charset="2"/>
              <a:buChar char="v"/>
            </a:pPr>
            <a:r>
              <a:rPr lang="it" sz="2800" dirty="0" smtClean="0">
                <a:solidFill>
                  <a:srgbClr val="00B050"/>
                </a:solidFill>
                <a:effectLst>
                  <a:outerShdw blurRad="38100" dist="38100" dir="2700000" algn="tl">
                    <a:srgbClr val="000000">
                      <a:alpha val="43137"/>
                    </a:srgbClr>
                  </a:outerShdw>
                </a:effectLst>
              </a:rPr>
              <a:t>Competenze </a:t>
            </a:r>
            <a:r>
              <a:rPr lang="it" sz="2800" dirty="0">
                <a:solidFill>
                  <a:srgbClr val="00B050"/>
                </a:solidFill>
                <a:effectLst>
                  <a:outerShdw blurRad="38100" dist="38100" dir="2700000" algn="tl">
                    <a:srgbClr val="000000">
                      <a:alpha val="43137"/>
                    </a:srgbClr>
                  </a:outerShdw>
                </a:effectLst>
              </a:rPr>
              <a:t>chiavi (anche trasversali): </a:t>
            </a:r>
          </a:p>
          <a:p>
            <a:pPr marL="1346200" lvl="2" indent="-444500">
              <a:buFont typeface="Wingdings" panose="05000000000000000000" pitchFamily="2" charset="2"/>
              <a:buChar char="v"/>
            </a:pPr>
            <a:r>
              <a:rPr lang="it-IT" sz="2000" dirty="0">
                <a:solidFill>
                  <a:srgbClr val="00B050"/>
                </a:solidFill>
                <a:effectLst>
                  <a:outerShdw blurRad="38100" dist="38100" dir="2700000" algn="tl">
                    <a:srgbClr val="000000">
                      <a:alpha val="43137"/>
                    </a:srgbClr>
                  </a:outerShdw>
                </a:effectLst>
              </a:rPr>
              <a:t>F</a:t>
            </a:r>
            <a:r>
              <a:rPr lang="it" sz="2000" dirty="0">
                <a:solidFill>
                  <a:srgbClr val="00B050"/>
                </a:solidFill>
                <a:effectLst>
                  <a:outerShdw blurRad="38100" dist="38100" dir="2700000" algn="tl">
                    <a:srgbClr val="000000">
                      <a:alpha val="43137"/>
                    </a:srgbClr>
                  </a:outerShdw>
                </a:effectLst>
              </a:rPr>
              <a:t>ondamentali per una piena cittadinanza </a:t>
            </a:r>
          </a:p>
          <a:p>
            <a:pPr marL="1346200" lvl="2" indent="-444500">
              <a:buFont typeface="Wingdings" panose="05000000000000000000" pitchFamily="2" charset="2"/>
              <a:buChar char="v"/>
            </a:pPr>
            <a:r>
              <a:rPr lang="it" sz="2000" dirty="0">
                <a:solidFill>
                  <a:srgbClr val="00B050"/>
                </a:solidFill>
                <a:effectLst>
                  <a:outerShdw blurRad="38100" dist="38100" dir="2700000" algn="tl">
                    <a:srgbClr val="000000">
                      <a:alpha val="43137"/>
                    </a:srgbClr>
                  </a:outerShdw>
                </a:effectLst>
              </a:rPr>
              <a:t>Competenze sociali, civiche e </a:t>
            </a:r>
            <a:r>
              <a:rPr lang="it" sz="2000" dirty="0" smtClean="0">
                <a:solidFill>
                  <a:srgbClr val="00B050"/>
                </a:solidFill>
                <a:effectLst>
                  <a:outerShdw blurRad="38100" dist="38100" dir="2700000" algn="tl">
                    <a:srgbClr val="000000">
                      <a:alpha val="43137"/>
                    </a:srgbClr>
                  </a:outerShdw>
                </a:effectLst>
              </a:rPr>
              <a:t>digitali</a:t>
            </a:r>
          </a:p>
          <a:p>
            <a:pPr marL="1346200" lvl="2" indent="-444500">
              <a:buFont typeface="Wingdings" panose="05000000000000000000" pitchFamily="2" charset="2"/>
              <a:buChar char="v"/>
            </a:pPr>
            <a:r>
              <a:rPr lang="it-IT" sz="2000" dirty="0" smtClean="0">
                <a:solidFill>
                  <a:srgbClr val="00B050"/>
                </a:solidFill>
                <a:effectLst>
                  <a:outerShdw blurRad="38100" dist="38100" dir="2700000" algn="tl">
                    <a:srgbClr val="000000">
                      <a:alpha val="43137"/>
                    </a:srgbClr>
                  </a:outerShdw>
                </a:effectLst>
              </a:rPr>
              <a:t>Ma</a:t>
            </a:r>
            <a:r>
              <a:rPr lang="it" sz="2000" dirty="0" smtClean="0">
                <a:solidFill>
                  <a:srgbClr val="00B050"/>
                </a:solidFill>
                <a:effectLst>
                  <a:outerShdw blurRad="38100" dist="38100" dir="2700000" algn="tl">
                    <a:srgbClr val="000000">
                      <a:alpha val="43137"/>
                    </a:srgbClr>
                  </a:outerShdw>
                </a:effectLst>
              </a:rPr>
              <a:t>ncanza di indicatori di tipo comparativo </a:t>
            </a:r>
            <a:endParaRPr lang="it" sz="2000" dirty="0">
              <a:solidFill>
                <a:srgbClr val="00B050"/>
              </a:solidFill>
              <a:effectLst>
                <a:outerShdw blurRad="38100" dist="38100" dir="2700000" algn="tl">
                  <a:srgbClr val="000000">
                    <a:alpha val="43137"/>
                  </a:srgbClr>
                </a:outerShdw>
              </a:effectLst>
            </a:endParaRPr>
          </a:p>
          <a:p>
            <a:pPr marL="1346200" lvl="2" indent="-444500">
              <a:buFont typeface="Wingdings" panose="05000000000000000000" pitchFamily="2" charset="2"/>
              <a:buChar char="v"/>
            </a:pPr>
            <a:endParaRPr lang="it" sz="2000" dirty="0">
              <a:solidFill>
                <a:srgbClr val="00B050"/>
              </a:solidFill>
              <a:effectLst>
                <a:outerShdw blurRad="38100" dist="38100" dir="2700000" algn="tl">
                  <a:srgbClr val="000000">
                    <a:alpha val="43137"/>
                  </a:srgbClr>
                </a:outerShdw>
              </a:effectLst>
            </a:endParaRPr>
          </a:p>
          <a:p>
            <a:pPr marL="901700" lvl="2" indent="0">
              <a:buNone/>
            </a:pPr>
            <a:endParaRPr lang="it" sz="2000" dirty="0">
              <a:solidFill>
                <a:srgbClr val="00B050"/>
              </a:solidFill>
              <a:effectLst>
                <a:outerShdw blurRad="38100" dist="38100" dir="2700000" algn="tl">
                  <a:srgbClr val="000000">
                    <a:alpha val="43137"/>
                  </a:srgbClr>
                </a:outerShdw>
              </a:effectLst>
            </a:endParaRPr>
          </a:p>
          <a:p>
            <a:pPr marL="914400" lvl="2" indent="0">
              <a:buNone/>
            </a:pPr>
            <a:endParaRPr lang="it" sz="2000" dirty="0" smtClean="0">
              <a:solidFill>
                <a:srgbClr val="00B050"/>
              </a:solidFill>
              <a:effectLst>
                <a:outerShdw blurRad="38100" dist="38100" dir="2700000" algn="tl">
                  <a:srgbClr val="000000">
                    <a:alpha val="43137"/>
                  </a:srgbClr>
                </a:outerShdw>
              </a:effectLst>
            </a:endParaRPr>
          </a:p>
          <a:p>
            <a:pPr lvl="2" indent="-519113">
              <a:buClr>
                <a:srgbClr val="00B050"/>
              </a:buClr>
              <a:buFont typeface="Wingdings" panose="05000000000000000000" pitchFamily="2" charset="2"/>
              <a:buChar char="q"/>
            </a:pPr>
            <a:endParaRPr lang="it" sz="28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55</a:t>
            </a:fld>
            <a:endParaRPr lang="it-IT" noProof="0" dirty="0"/>
          </a:p>
        </p:txBody>
      </p:sp>
      <p:sp>
        <p:nvSpPr>
          <p:cNvPr id="4" name="Rettangolo arrotondato 3"/>
          <p:cNvSpPr/>
          <p:nvPr/>
        </p:nvSpPr>
        <p:spPr>
          <a:xfrm>
            <a:off x="1290097" y="1390916"/>
            <a:ext cx="3169428" cy="86288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sz="3600" dirty="0" smtClean="0">
                <a:solidFill>
                  <a:srgbClr val="FF0000"/>
                </a:solidFill>
                <a:effectLst>
                  <a:outerShdw blurRad="38100" dist="38100" dir="2700000" algn="tl">
                    <a:srgbClr val="000000">
                      <a:alpha val="43137"/>
                    </a:srgbClr>
                  </a:outerShdw>
                </a:effectLst>
              </a:rPr>
              <a:t>RISULTATI</a:t>
            </a:r>
            <a:endParaRPr lang="it" sz="3600" dirty="0">
              <a:solidFill>
                <a:srgbClr val="0070C0"/>
              </a:solidFill>
              <a:effectLst>
                <a:outerShdw blurRad="38100" dist="38100" dir="2700000" algn="tl">
                  <a:srgbClr val="000000">
                    <a:alpha val="43137"/>
                  </a:srgbClr>
                </a:outerShdw>
              </a:effectLst>
            </a:endParaRPr>
          </a:p>
        </p:txBody>
      </p:sp>
      <p:sp>
        <p:nvSpPr>
          <p:cNvPr id="5" name="Rettangolo arrotondato 4"/>
          <p:cNvSpPr/>
          <p:nvPr/>
        </p:nvSpPr>
        <p:spPr>
          <a:xfrm>
            <a:off x="5737071" y="1390915"/>
            <a:ext cx="4829327" cy="74429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it-IT" sz="3200" b="1" dirty="0" smtClean="0">
                <a:solidFill>
                  <a:schemeClr val="tx2"/>
                </a:solidFill>
              </a:rPr>
              <a:t>Competenze acquisite</a:t>
            </a:r>
            <a:endParaRPr lang="it-IT" sz="3200" b="1" dirty="0">
              <a:solidFill>
                <a:schemeClr val="tx2"/>
              </a:solidFill>
            </a:endParaRPr>
          </a:p>
        </p:txBody>
      </p:sp>
    </p:spTree>
    <p:extLst>
      <p:ext uri="{BB962C8B-B14F-4D97-AF65-F5344CB8AC3E}">
        <p14:creationId xmlns:p14="http://schemas.microsoft.com/office/powerpoint/2010/main" val="256371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a:gradFill flip="none" rotWithShape="1">
            <a:gsLst>
              <a:gs pos="0">
                <a:srgbClr val="FFFFCC">
                  <a:shade val="30000"/>
                  <a:satMod val="115000"/>
                </a:srgbClr>
              </a:gs>
              <a:gs pos="18000">
                <a:srgbClr val="FFFFCC">
                  <a:shade val="67500"/>
                  <a:satMod val="115000"/>
                </a:srgbClr>
              </a:gs>
              <a:gs pos="100000">
                <a:srgbClr val="FFFFCC">
                  <a:shade val="100000"/>
                  <a:satMod val="115000"/>
                </a:srgbClr>
              </a:gs>
            </a:gsLst>
            <a:lin ang="13500000" scaled="1"/>
            <a:tileRect/>
          </a:gradFill>
        </p:spPr>
        <p:txBody>
          <a:bodyPr rtlCol="0">
            <a:normAutofit/>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lvl="2" indent="-779463">
              <a:buClr>
                <a:srgbClr val="FF0000"/>
              </a:buClr>
              <a:buFont typeface="Wingdings" panose="05000000000000000000" pitchFamily="2" charset="2"/>
              <a:buChar char="Ø"/>
            </a:pPr>
            <a:r>
              <a:rPr lang="it-IT" sz="2800" dirty="0" smtClean="0">
                <a:solidFill>
                  <a:srgbClr val="00B050"/>
                </a:solidFill>
                <a:effectLst>
                  <a:outerShdw blurRad="38100" dist="38100" dir="2700000" algn="tl">
                    <a:srgbClr val="000000">
                      <a:alpha val="43137"/>
                    </a:srgbClr>
                  </a:outerShdw>
                </a:effectLst>
              </a:rPr>
              <a:t>A</a:t>
            </a:r>
            <a:r>
              <a:rPr lang="it" sz="2800" dirty="0" smtClean="0">
                <a:solidFill>
                  <a:srgbClr val="00B050"/>
                </a:solidFill>
                <a:effectLst>
                  <a:outerShdw blurRad="38100" dist="38100" dir="2700000" algn="tl">
                    <a:srgbClr val="000000">
                      <a:alpha val="43137"/>
                    </a:srgbClr>
                  </a:outerShdw>
                </a:effectLst>
              </a:rPr>
              <a:t>ssicurare a tutti gli studenti il raggiungimento di alcuni livelli essenziali di competenze</a:t>
            </a:r>
          </a:p>
          <a:p>
            <a:pPr lvl="2" indent="-779463">
              <a:buClr>
                <a:srgbClr val="FF0000"/>
              </a:buClr>
              <a:buFont typeface="Wingdings" panose="05000000000000000000" pitchFamily="2" charset="2"/>
              <a:buChar char="Ø"/>
            </a:pPr>
            <a:r>
              <a:rPr lang="it-IT" sz="2800" dirty="0" smtClean="0">
                <a:solidFill>
                  <a:srgbClr val="00B050"/>
                </a:solidFill>
                <a:effectLst>
                  <a:outerShdw blurRad="38100" dist="38100" dir="2700000" algn="tl">
                    <a:srgbClr val="000000">
                      <a:alpha val="43137"/>
                    </a:srgbClr>
                  </a:outerShdw>
                </a:effectLst>
              </a:rPr>
              <a:t>R</a:t>
            </a:r>
            <a:r>
              <a:rPr lang="it" sz="2800" dirty="0" smtClean="0">
                <a:solidFill>
                  <a:srgbClr val="00B050"/>
                </a:solidFill>
                <a:effectLst>
                  <a:outerShdw blurRad="38100" dist="38100" dir="2700000" algn="tl">
                    <a:srgbClr val="000000">
                      <a:alpha val="43137"/>
                    </a:srgbClr>
                  </a:outerShdw>
                </a:effectLst>
              </a:rPr>
              <a:t>idurre l’incidenza numerica e la dimensione del </a:t>
            </a:r>
            <a:r>
              <a:rPr lang="it" sz="2800" i="1" dirty="0" smtClean="0">
                <a:solidFill>
                  <a:srgbClr val="00B050"/>
                </a:solidFill>
                <a:effectLst>
                  <a:outerShdw blurRad="38100" dist="38100" dir="2700000" algn="tl">
                    <a:srgbClr val="000000">
                      <a:alpha val="43137"/>
                    </a:srgbClr>
                  </a:outerShdw>
                </a:effectLst>
              </a:rPr>
              <a:t>gap</a:t>
            </a:r>
            <a:r>
              <a:rPr lang="it" sz="2800" dirty="0" smtClean="0">
                <a:solidFill>
                  <a:srgbClr val="00B050"/>
                </a:solidFill>
                <a:effectLst>
                  <a:outerShdw blurRad="38100" dist="38100" dir="2700000" algn="tl">
                    <a:srgbClr val="000000">
                      <a:alpha val="43137"/>
                    </a:srgbClr>
                  </a:outerShdw>
                </a:effectLst>
              </a:rPr>
              <a:t> </a:t>
            </a:r>
            <a:r>
              <a:rPr lang="it" sz="2800" dirty="0">
                <a:solidFill>
                  <a:srgbClr val="00B050"/>
                </a:solidFill>
                <a:effectLst>
                  <a:outerShdw blurRad="38100" dist="38100" dir="2700000" algn="tl">
                    <a:srgbClr val="000000">
                      <a:alpha val="43137"/>
                    </a:srgbClr>
                  </a:outerShdw>
                </a:effectLst>
              </a:rPr>
              <a:t>formativo degli studenti </a:t>
            </a:r>
            <a:endParaRPr lang="it" sz="2800" dirty="0" smtClean="0">
              <a:solidFill>
                <a:srgbClr val="00B050"/>
              </a:solidFill>
              <a:effectLst>
                <a:outerShdw blurRad="38100" dist="38100" dir="2700000" algn="tl">
                  <a:srgbClr val="000000">
                    <a:alpha val="43137"/>
                  </a:srgbClr>
                </a:outerShdw>
              </a:effectLst>
            </a:endParaRPr>
          </a:p>
          <a:p>
            <a:pPr lvl="2" indent="-779463">
              <a:buClr>
                <a:srgbClr val="FF0000"/>
              </a:buClr>
              <a:buFont typeface="Wingdings" panose="05000000000000000000" pitchFamily="2" charset="2"/>
              <a:buChar char="Ø"/>
            </a:pPr>
            <a:r>
              <a:rPr lang="it" sz="2800" dirty="0" smtClean="0">
                <a:solidFill>
                  <a:srgbClr val="00B050"/>
                </a:solidFill>
                <a:effectLst>
                  <a:outerShdw blurRad="38100" dist="38100" dir="2700000" algn="tl">
                    <a:srgbClr val="000000">
                      <a:alpha val="43137"/>
                    </a:srgbClr>
                  </a:outerShdw>
                </a:effectLst>
              </a:rPr>
              <a:t>Informazioni puntuali desumibili dalla restituzione delle prove Invalsi: in particolare va considerata la variabilità di risultati interna alla scuola (tra le classi, tra le sedi, tra gli indirizzi)</a:t>
            </a:r>
          </a:p>
          <a:p>
            <a:pPr marL="363537" lvl="2" indent="0">
              <a:buNone/>
            </a:pPr>
            <a:endParaRPr lang="it" sz="2000" dirty="0">
              <a:solidFill>
                <a:srgbClr val="00B050"/>
              </a:solidFill>
              <a:effectLst>
                <a:outerShdw blurRad="38100" dist="38100" dir="2700000" algn="tl">
                  <a:srgbClr val="000000">
                    <a:alpha val="43137"/>
                  </a:srgbClr>
                </a:outerShdw>
              </a:effectLst>
            </a:endParaRPr>
          </a:p>
          <a:p>
            <a:pPr lvl="2" indent="-779463">
              <a:buFont typeface="Wingdings" panose="05000000000000000000" pitchFamily="2" charset="2"/>
              <a:buChar char="Ø"/>
            </a:pPr>
            <a:endParaRPr lang="it" sz="2000" dirty="0" smtClean="0">
              <a:solidFill>
                <a:srgbClr val="00B050"/>
              </a:solidFill>
              <a:effectLst>
                <a:outerShdw blurRad="38100" dist="38100" dir="2700000" algn="tl">
                  <a:srgbClr val="000000">
                    <a:alpha val="43137"/>
                  </a:srgbClr>
                </a:outerShdw>
              </a:effectLst>
            </a:endParaRPr>
          </a:p>
          <a:p>
            <a:pPr lvl="2" indent="-779463">
              <a:buClr>
                <a:srgbClr val="00B050"/>
              </a:buClr>
              <a:buFont typeface="Wingdings" panose="05000000000000000000" pitchFamily="2" charset="2"/>
              <a:buChar char="Ø"/>
            </a:pPr>
            <a:endParaRPr lang="it" sz="28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56</a:t>
            </a:fld>
            <a:endParaRPr lang="it-IT" noProof="0" dirty="0"/>
          </a:p>
        </p:txBody>
      </p:sp>
      <p:sp>
        <p:nvSpPr>
          <p:cNvPr id="4" name="Rettangolo arrotondato 3"/>
          <p:cNvSpPr/>
          <p:nvPr/>
        </p:nvSpPr>
        <p:spPr>
          <a:xfrm>
            <a:off x="1290097" y="1390916"/>
            <a:ext cx="3169428" cy="86288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sz="3600" dirty="0" smtClean="0">
                <a:solidFill>
                  <a:srgbClr val="FF0000"/>
                </a:solidFill>
                <a:effectLst>
                  <a:outerShdw blurRad="38100" dist="38100" dir="2700000" algn="tl">
                    <a:srgbClr val="000000">
                      <a:alpha val="43137"/>
                    </a:srgbClr>
                  </a:outerShdw>
                </a:effectLst>
              </a:rPr>
              <a:t>RISULTATI</a:t>
            </a:r>
            <a:endParaRPr lang="it" sz="3600" dirty="0">
              <a:solidFill>
                <a:srgbClr val="0070C0"/>
              </a:solidFill>
              <a:effectLst>
                <a:outerShdw blurRad="38100" dist="38100" dir="2700000" algn="tl">
                  <a:srgbClr val="000000">
                    <a:alpha val="43137"/>
                  </a:srgbClr>
                </a:outerShdw>
              </a:effectLst>
            </a:endParaRPr>
          </a:p>
        </p:txBody>
      </p:sp>
      <p:sp>
        <p:nvSpPr>
          <p:cNvPr id="5" name="Rettangolo arrotondato 4"/>
          <p:cNvSpPr/>
          <p:nvPr/>
        </p:nvSpPr>
        <p:spPr>
          <a:xfrm>
            <a:off x="5737071" y="1390915"/>
            <a:ext cx="4829327" cy="74429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it-IT" sz="3200" b="1" dirty="0" smtClean="0">
                <a:solidFill>
                  <a:schemeClr val="tx2"/>
                </a:solidFill>
              </a:rPr>
              <a:t>Equità degli esiti</a:t>
            </a:r>
            <a:endParaRPr lang="it-IT" sz="3200" b="1" dirty="0">
              <a:solidFill>
                <a:schemeClr val="tx2"/>
              </a:solidFill>
            </a:endParaRPr>
          </a:p>
        </p:txBody>
      </p:sp>
    </p:spTree>
    <p:extLst>
      <p:ext uri="{BB962C8B-B14F-4D97-AF65-F5344CB8AC3E}">
        <p14:creationId xmlns:p14="http://schemas.microsoft.com/office/powerpoint/2010/main" val="1596270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rtlCol="0">
            <a:normAutofit/>
          </a:bodyPr>
          <a:lstStyle/>
          <a:p>
            <a:r>
              <a:rPr lang="it-IT" sz="6000" dirty="0">
                <a:latin typeface="Tw Cen MT" panose="020B0602020104020603" pitchFamily="34" charset="0"/>
              </a:rPr>
              <a:t>Prima della visita</a:t>
            </a:r>
            <a:endParaRPr lang="en-US" sz="6000" dirty="0">
              <a:solidFill>
                <a:srgbClr val="002060"/>
              </a:solidFill>
            </a:endParaRPr>
          </a:p>
        </p:txBody>
      </p:sp>
      <p:sp>
        <p:nvSpPr>
          <p:cNvPr id="14" name="Segnaposto contenuto 13"/>
          <p:cNvSpPr>
            <a:spLocks noGrp="1"/>
          </p:cNvSpPr>
          <p:nvPr>
            <p:ph idx="1"/>
          </p:nvPr>
        </p:nvSpPr>
        <p:spPr>
          <a:xfrm>
            <a:off x="1104900" y="1378039"/>
            <a:ext cx="9982200" cy="4794161"/>
          </a:xfrm>
          <a:gradFill flip="none" rotWithShape="1">
            <a:gsLst>
              <a:gs pos="0">
                <a:srgbClr val="FFFFCC">
                  <a:shade val="30000"/>
                  <a:satMod val="115000"/>
                </a:srgbClr>
              </a:gs>
              <a:gs pos="18000">
                <a:srgbClr val="FFFFCC">
                  <a:shade val="67500"/>
                  <a:satMod val="115000"/>
                </a:srgbClr>
              </a:gs>
              <a:gs pos="100000">
                <a:srgbClr val="FFFFCC">
                  <a:shade val="100000"/>
                  <a:satMod val="115000"/>
                </a:srgbClr>
              </a:gs>
            </a:gsLst>
            <a:lin ang="13500000" scaled="1"/>
            <a:tileRect/>
          </a:gradFill>
        </p:spPr>
        <p:txBody>
          <a:bodyPr rtlCol="0">
            <a:normAutofit fontScale="92500" lnSpcReduction="10000"/>
          </a:bodyPr>
          <a:lstStyle/>
          <a:p>
            <a:pPr lvl="2"/>
            <a:endParaRPr lang="it" sz="1600" dirty="0" smtClean="0">
              <a:solidFill>
                <a:srgbClr val="00B050"/>
              </a:solidFill>
              <a:effectLst>
                <a:outerShdw blurRad="38100" dist="38100" dir="2700000" algn="tl">
                  <a:srgbClr val="000000">
                    <a:alpha val="43137"/>
                  </a:srgbClr>
                </a:outerShdw>
              </a:effectLst>
            </a:endParaRPr>
          </a:p>
          <a:p>
            <a:pPr lvl="2"/>
            <a:endParaRPr lang="it" sz="1600" dirty="0">
              <a:solidFill>
                <a:srgbClr val="00B050"/>
              </a:solidFill>
              <a:effectLst>
                <a:outerShdw blurRad="38100" dist="38100" dir="2700000" algn="tl">
                  <a:srgbClr val="000000">
                    <a:alpha val="43137"/>
                  </a:srgbClr>
                </a:outerShdw>
              </a:effectLst>
            </a:endParaRPr>
          </a:p>
          <a:p>
            <a:pPr lvl="2"/>
            <a:endParaRPr lang="it" sz="16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solidFill>
                <a:srgbClr val="00B050"/>
              </a:solidFill>
              <a:effectLst>
                <a:outerShdw blurRad="38100" dist="38100" dir="2700000" algn="tl">
                  <a:srgbClr val="000000">
                    <a:alpha val="43137"/>
                  </a:srgbClr>
                </a:outerShdw>
              </a:effectLst>
            </a:endParaRPr>
          </a:p>
          <a:p>
            <a:pPr lvl="2" indent="-779463">
              <a:buClr>
                <a:srgbClr val="FF0000"/>
              </a:buClr>
              <a:buFont typeface="Wingdings" panose="05000000000000000000" pitchFamily="2" charset="2"/>
              <a:buChar char="Ø"/>
            </a:pPr>
            <a:r>
              <a:rPr lang="it-IT" sz="2800" dirty="0" smtClean="0">
                <a:solidFill>
                  <a:srgbClr val="00B050"/>
                </a:solidFill>
                <a:effectLst>
                  <a:outerShdw blurRad="38100" dist="38100" dir="2700000" algn="tl">
                    <a:srgbClr val="000000">
                      <a:alpha val="43137"/>
                    </a:srgbClr>
                  </a:outerShdw>
                </a:effectLst>
              </a:rPr>
              <a:t>A</a:t>
            </a:r>
            <a:r>
              <a:rPr lang="it" sz="2800" dirty="0" smtClean="0">
                <a:solidFill>
                  <a:srgbClr val="00B050"/>
                </a:solidFill>
                <a:effectLst>
                  <a:outerShdw blurRad="38100" dist="38100" dir="2700000" algn="tl">
                    <a:srgbClr val="000000">
                      <a:alpha val="43137"/>
                    </a:srgbClr>
                  </a:outerShdw>
                </a:effectLst>
              </a:rPr>
              <a:t>ssicurare a tutti gli studenti il successo nei successivi percorsi di studio o di lavoro</a:t>
            </a:r>
          </a:p>
          <a:p>
            <a:pPr lvl="2" indent="-779463">
              <a:buClr>
                <a:srgbClr val="FF0000"/>
              </a:buClr>
              <a:buFont typeface="Wingdings" panose="05000000000000000000" pitchFamily="2" charset="2"/>
              <a:buChar char="Ø"/>
            </a:pPr>
            <a:r>
              <a:rPr lang="it" sz="2800" dirty="0" smtClean="0">
                <a:solidFill>
                  <a:srgbClr val="00B050"/>
                </a:solidFill>
                <a:effectLst>
                  <a:outerShdw blurRad="38100" dist="38100" dir="2700000" algn="tl">
                    <a:srgbClr val="000000">
                      <a:alpha val="43137"/>
                    </a:srgbClr>
                  </a:outerShdw>
                </a:effectLst>
              </a:rPr>
              <a:t>Indicatori forniti da Scuola in chiaro e da ora pure da Eduscopio? (solo per le scuole del secondo ciclo)</a:t>
            </a:r>
          </a:p>
          <a:p>
            <a:pPr lvl="2" indent="-779463">
              <a:buClr>
                <a:srgbClr val="FF0000"/>
              </a:buClr>
              <a:buFont typeface="Wingdings" panose="05000000000000000000" pitchFamily="2" charset="2"/>
              <a:buChar char="Ø"/>
            </a:pPr>
            <a:r>
              <a:rPr lang="it" sz="2800" dirty="0" smtClean="0">
                <a:solidFill>
                  <a:srgbClr val="00B050"/>
                </a:solidFill>
                <a:effectLst>
                  <a:outerShdw blurRad="38100" dist="38100" dir="2700000" algn="tl">
                    <a:srgbClr val="000000">
                      <a:alpha val="43137"/>
                    </a:srgbClr>
                  </a:outerShdw>
                </a:effectLst>
              </a:rPr>
              <a:t>Percentuali di studenti che segue gli studi universitari e aree didattiche coerenti con il tipo di scuola frequentata</a:t>
            </a:r>
          </a:p>
          <a:p>
            <a:pPr lvl="2" indent="-779463">
              <a:buClr>
                <a:srgbClr val="FF0000"/>
              </a:buClr>
              <a:buFont typeface="Wingdings" panose="05000000000000000000" pitchFamily="2" charset="2"/>
              <a:buChar char="Ø"/>
            </a:pPr>
            <a:r>
              <a:rPr lang="it" sz="2800" dirty="0" smtClean="0">
                <a:solidFill>
                  <a:srgbClr val="00B050"/>
                </a:solidFill>
                <a:effectLst>
                  <a:outerShdw blurRad="38100" dist="38100" dir="2700000" algn="tl">
                    <a:srgbClr val="000000">
                      <a:alpha val="43137"/>
                    </a:srgbClr>
                  </a:outerShdw>
                </a:effectLst>
              </a:rPr>
              <a:t>Percentuale contenuta di diplomati che non ha acquisito crediti dopo un un anno di università</a:t>
            </a:r>
          </a:p>
          <a:p>
            <a:pPr lvl="2" indent="-779463">
              <a:buClr>
                <a:srgbClr val="FF0000"/>
              </a:buClr>
              <a:buFont typeface="Wingdings" panose="05000000000000000000" pitchFamily="2" charset="2"/>
              <a:buChar char="Ø"/>
            </a:pPr>
            <a:r>
              <a:rPr lang="it" sz="2800" dirty="0" smtClean="0">
                <a:solidFill>
                  <a:srgbClr val="00B050"/>
                </a:solidFill>
                <a:effectLst>
                  <a:outerShdw blurRad="38100" dist="38100" dir="2700000" algn="tl">
                    <a:srgbClr val="000000">
                      <a:alpha val="43137"/>
                    </a:srgbClr>
                  </a:outerShdw>
                </a:effectLst>
              </a:rPr>
              <a:t>Mediana dei crediti conseguiti all’università dopo 1 e 2 anni almeno la metà rispetto ai crediti previsti </a:t>
            </a:r>
          </a:p>
          <a:p>
            <a:pPr lvl="2" indent="-779463">
              <a:buClr>
                <a:srgbClr val="FF0000"/>
              </a:buClr>
              <a:buFont typeface="Wingdings" panose="05000000000000000000" pitchFamily="2" charset="2"/>
              <a:buChar char="Ø"/>
            </a:pPr>
            <a:endParaRPr lang="it" sz="2800" dirty="0">
              <a:solidFill>
                <a:srgbClr val="00B050"/>
              </a:solidFill>
              <a:effectLst>
                <a:outerShdw blurRad="38100" dist="38100" dir="2700000" algn="tl">
                  <a:srgbClr val="000000">
                    <a:alpha val="43137"/>
                  </a:srgbClr>
                </a:outerShdw>
              </a:effectLst>
            </a:endParaRPr>
          </a:p>
          <a:p>
            <a:pPr marL="363537" lvl="2" indent="0">
              <a:buNone/>
            </a:pPr>
            <a:endParaRPr lang="it" sz="2000" dirty="0">
              <a:solidFill>
                <a:srgbClr val="00B050"/>
              </a:solidFill>
              <a:effectLst>
                <a:outerShdw blurRad="38100" dist="38100" dir="2700000" algn="tl">
                  <a:srgbClr val="000000">
                    <a:alpha val="43137"/>
                  </a:srgbClr>
                </a:outerShdw>
              </a:effectLst>
            </a:endParaRPr>
          </a:p>
          <a:p>
            <a:pPr lvl="2" indent="-779463">
              <a:buFont typeface="Wingdings" panose="05000000000000000000" pitchFamily="2" charset="2"/>
              <a:buChar char="Ø"/>
            </a:pPr>
            <a:endParaRPr lang="it" sz="2000" dirty="0" smtClean="0">
              <a:solidFill>
                <a:srgbClr val="00B050"/>
              </a:solidFill>
              <a:effectLst>
                <a:outerShdw blurRad="38100" dist="38100" dir="2700000" algn="tl">
                  <a:srgbClr val="000000">
                    <a:alpha val="43137"/>
                  </a:srgbClr>
                </a:outerShdw>
              </a:effectLst>
            </a:endParaRPr>
          </a:p>
          <a:p>
            <a:pPr lvl="2" indent="-779463">
              <a:buClr>
                <a:srgbClr val="00B050"/>
              </a:buClr>
              <a:buFont typeface="Wingdings" panose="05000000000000000000" pitchFamily="2" charset="2"/>
              <a:buChar char="Ø"/>
            </a:pPr>
            <a:endParaRPr lang="it" sz="2800" dirty="0" smtClean="0">
              <a:solidFill>
                <a:srgbClr val="00B050"/>
              </a:solidFill>
              <a:effectLst>
                <a:outerShdw blurRad="38100" dist="38100" dir="2700000" algn="tl">
                  <a:srgbClr val="000000">
                    <a:alpha val="43137"/>
                  </a:srgbClr>
                </a:outerShdw>
              </a:effectLst>
            </a:endParaRPr>
          </a:p>
          <a:p>
            <a:pPr marL="914400" lvl="2" indent="0">
              <a:buNone/>
            </a:pPr>
            <a:endParaRPr lang="it" sz="1600" dirty="0" smtClean="0"/>
          </a:p>
        </p:txBody>
      </p:sp>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57</a:t>
            </a:fld>
            <a:endParaRPr lang="it-IT" noProof="0" dirty="0"/>
          </a:p>
        </p:txBody>
      </p:sp>
      <p:sp>
        <p:nvSpPr>
          <p:cNvPr id="4" name="Rettangolo arrotondato 3"/>
          <p:cNvSpPr/>
          <p:nvPr/>
        </p:nvSpPr>
        <p:spPr>
          <a:xfrm>
            <a:off x="1290097" y="1390916"/>
            <a:ext cx="3169428" cy="86288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sz="3600" dirty="0" smtClean="0">
                <a:solidFill>
                  <a:srgbClr val="FF0000"/>
                </a:solidFill>
                <a:effectLst>
                  <a:outerShdw blurRad="38100" dist="38100" dir="2700000" algn="tl">
                    <a:srgbClr val="000000">
                      <a:alpha val="43137"/>
                    </a:srgbClr>
                  </a:outerShdw>
                </a:effectLst>
              </a:rPr>
              <a:t>RISULTATI</a:t>
            </a:r>
            <a:endParaRPr lang="it" sz="3600" dirty="0">
              <a:solidFill>
                <a:srgbClr val="0070C0"/>
              </a:solidFill>
              <a:effectLst>
                <a:outerShdw blurRad="38100" dist="38100" dir="2700000" algn="tl">
                  <a:srgbClr val="000000">
                    <a:alpha val="43137"/>
                  </a:srgbClr>
                </a:outerShdw>
              </a:effectLst>
            </a:endParaRPr>
          </a:p>
        </p:txBody>
      </p:sp>
      <p:sp>
        <p:nvSpPr>
          <p:cNvPr id="5" name="Rettangolo arrotondato 4"/>
          <p:cNvSpPr/>
          <p:nvPr/>
        </p:nvSpPr>
        <p:spPr>
          <a:xfrm>
            <a:off x="5737071" y="1390915"/>
            <a:ext cx="4829327" cy="74429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it-IT" sz="3200" b="1" dirty="0" smtClean="0">
                <a:solidFill>
                  <a:schemeClr val="tx2"/>
                </a:solidFill>
              </a:rPr>
              <a:t>Risultati a distanza</a:t>
            </a:r>
            <a:endParaRPr lang="it-IT" sz="3200" b="1" dirty="0">
              <a:solidFill>
                <a:schemeClr val="tx2"/>
              </a:solidFill>
            </a:endParaRPr>
          </a:p>
        </p:txBody>
      </p:sp>
    </p:spTree>
    <p:extLst>
      <p:ext uri="{BB962C8B-B14F-4D97-AF65-F5344CB8AC3E}">
        <p14:creationId xmlns:p14="http://schemas.microsoft.com/office/powerpoint/2010/main" val="134573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rtl="0"/>
            <a:r>
              <a:rPr lang="it" sz="6000" dirty="0" smtClean="0">
                <a:latin typeface="Tw Cen MT" panose="020B0602020104020603" pitchFamily="34" charset="0"/>
              </a:rPr>
              <a:t>La visita</a:t>
            </a:r>
            <a:endParaRPr lang="en-US" sz="6000" dirty="0">
              <a:latin typeface="Tw Cen MT" panose="020B0602020104020603" pitchFamily="34" charset="0"/>
            </a:endParaRPr>
          </a:p>
        </p:txBody>
      </p:sp>
      <p:pic>
        <p:nvPicPr>
          <p:cNvPr id="5" name="Segnaposto immagine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6127845" y="1910687"/>
            <a:ext cx="4957737" cy="3753134"/>
          </a:xfrm>
        </p:spPr>
      </p:pic>
      <p:sp>
        <p:nvSpPr>
          <p:cNvPr id="4" name="Segnaposto testo 3"/>
          <p:cNvSpPr>
            <a:spLocks noGrp="1"/>
          </p:cNvSpPr>
          <p:nvPr>
            <p:ph type="body" sz="half" idx="2"/>
          </p:nvPr>
        </p:nvSpPr>
        <p:spPr>
          <a:xfrm>
            <a:off x="1104899" y="1600200"/>
            <a:ext cx="4681751" cy="4572000"/>
          </a:xfrm>
        </p:spPr>
        <p:txBody>
          <a:bodyPr rtlCol="0">
            <a:normAutofit lnSpcReduction="10000"/>
          </a:bodyPr>
          <a:lstStyle/>
          <a:p>
            <a:pPr rtl="0"/>
            <a:r>
              <a:rPr lang="it" sz="2800" dirty="0" smtClean="0"/>
              <a:t>Durante la visita a scuola è necessario:</a:t>
            </a:r>
          </a:p>
          <a:p>
            <a:pPr marL="285750" indent="-285750" rtl="0">
              <a:buClr>
                <a:srgbClr val="C00000"/>
              </a:buClr>
              <a:buFont typeface="Wingdings" panose="05000000000000000000" pitchFamily="2" charset="2"/>
              <a:buChar char="Ø"/>
            </a:pPr>
            <a:r>
              <a:rPr lang="it-IT" sz="2400" dirty="0" smtClean="0">
                <a:effectLst>
                  <a:outerShdw blurRad="38100" dist="38100" dir="2700000" algn="tl">
                    <a:srgbClr val="000000">
                      <a:alpha val="43137"/>
                    </a:srgbClr>
                  </a:outerShdw>
                </a:effectLst>
              </a:rPr>
              <a:t>I</a:t>
            </a:r>
            <a:r>
              <a:rPr lang="it" sz="2400" dirty="0" smtClean="0">
                <a:effectLst>
                  <a:outerShdw blurRad="38100" dist="38100" dir="2700000" algn="tl">
                    <a:srgbClr val="000000">
                      <a:alpha val="43137"/>
                    </a:srgbClr>
                  </a:outerShdw>
                </a:effectLst>
              </a:rPr>
              <a:t>ncontrare figure diverse</a:t>
            </a:r>
          </a:p>
          <a:p>
            <a:pPr marL="285750" indent="-285750" rtl="0">
              <a:buClr>
                <a:srgbClr val="C00000"/>
              </a:buClr>
              <a:buFont typeface="Wingdings" panose="05000000000000000000" pitchFamily="2" charset="2"/>
              <a:buChar char="Ø"/>
            </a:pPr>
            <a:r>
              <a:rPr lang="it-IT" sz="2400" dirty="0" smtClean="0">
                <a:effectLst>
                  <a:outerShdw blurRad="38100" dist="38100" dir="2700000" algn="tl">
                    <a:srgbClr val="000000">
                      <a:alpha val="43137"/>
                    </a:srgbClr>
                  </a:outerShdw>
                </a:effectLst>
              </a:rPr>
              <a:t>V</a:t>
            </a:r>
            <a:r>
              <a:rPr lang="it" sz="2400" dirty="0" smtClean="0">
                <a:effectLst>
                  <a:outerShdw blurRad="38100" dist="38100" dir="2700000" algn="tl">
                    <a:srgbClr val="000000">
                      <a:alpha val="43137"/>
                    </a:srgbClr>
                  </a:outerShdw>
                </a:effectLst>
              </a:rPr>
              <a:t>isionare la documentazione messa a disposizione dalla scuola</a:t>
            </a:r>
          </a:p>
          <a:p>
            <a:pPr marL="285750" indent="-285750" rtl="0">
              <a:buClr>
                <a:srgbClr val="C00000"/>
              </a:buClr>
              <a:buFont typeface="Wingdings" panose="05000000000000000000" pitchFamily="2" charset="2"/>
              <a:buChar char="Ø"/>
            </a:pPr>
            <a:r>
              <a:rPr lang="it-IT" sz="2400" dirty="0" smtClean="0">
                <a:effectLst>
                  <a:outerShdw blurRad="38100" dist="38100" dir="2700000" algn="tl">
                    <a:srgbClr val="000000">
                      <a:alpha val="43137"/>
                    </a:srgbClr>
                  </a:outerShdw>
                </a:effectLst>
              </a:rPr>
              <a:t>C</a:t>
            </a:r>
            <a:r>
              <a:rPr lang="it" sz="2400" dirty="0" smtClean="0">
                <a:effectLst>
                  <a:outerShdw blurRad="38100" dist="38100" dir="2700000" algn="tl">
                    <a:srgbClr val="000000">
                      <a:alpha val="43137"/>
                    </a:srgbClr>
                  </a:outerShdw>
                </a:effectLst>
              </a:rPr>
              <a:t>ompilare la griglia su cui registrare le informazioni emerse integrandole con le osservazioni fatte sull’analisi dei documenti prima della visita</a:t>
            </a:r>
          </a:p>
          <a:p>
            <a:pPr rtl="0"/>
            <a:endParaRPr lang="en-US" dirty="0"/>
          </a:p>
        </p:txBody>
      </p:sp>
      <p:sp>
        <p:nvSpPr>
          <p:cNvPr id="3" name="Segnaposto piè di pagina 2"/>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6" name="Segnaposto numero diapositiva 5"/>
          <p:cNvSpPr>
            <a:spLocks noGrp="1"/>
          </p:cNvSpPr>
          <p:nvPr>
            <p:ph type="sldNum" sz="quarter" idx="12"/>
          </p:nvPr>
        </p:nvSpPr>
        <p:spPr/>
        <p:txBody>
          <a:bodyPr/>
          <a:lstStyle/>
          <a:p>
            <a:pPr rtl="0"/>
            <a:fld id="{0FF54DE5-C571-48E8-A5BC-B369434E2F44}" type="slidenum">
              <a:rPr lang="it-IT" noProof="0" smtClean="0"/>
              <a:t>58</a:t>
            </a:fld>
            <a:endParaRPr lang="it-IT" noProof="0" dirty="0"/>
          </a:p>
        </p:txBody>
      </p:sp>
    </p:spTree>
    <p:extLst>
      <p:ext uri="{BB962C8B-B14F-4D97-AF65-F5344CB8AC3E}">
        <p14:creationId xmlns:p14="http://schemas.microsoft.com/office/powerpoint/2010/main" val="368354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59</a:t>
            </a:fld>
            <a:endParaRPr lang="it-IT" noProof="0" dirty="0"/>
          </a:p>
        </p:txBody>
      </p:sp>
      <p:graphicFrame>
        <p:nvGraphicFramePr>
          <p:cNvPr id="5" name="Tabella 4"/>
          <p:cNvGraphicFramePr>
            <a:graphicFrameLocks noGrp="1"/>
          </p:cNvGraphicFramePr>
          <p:nvPr>
            <p:extLst>
              <p:ext uri="{D42A27DB-BD31-4B8C-83A1-F6EECF244321}">
                <p14:modId xmlns:p14="http://schemas.microsoft.com/office/powerpoint/2010/main" val="3271620547"/>
              </p:ext>
            </p:extLst>
          </p:nvPr>
        </p:nvGraphicFramePr>
        <p:xfrm>
          <a:off x="1213945" y="1466193"/>
          <a:ext cx="9664262" cy="4579308"/>
        </p:xfrm>
        <a:graphic>
          <a:graphicData uri="http://schemas.openxmlformats.org/drawingml/2006/table">
            <a:tbl>
              <a:tblPr/>
              <a:tblGrid>
                <a:gridCol w="1459872"/>
                <a:gridCol w="2401285"/>
                <a:gridCol w="2255752"/>
                <a:gridCol w="2346710"/>
                <a:gridCol w="1200643"/>
              </a:tblGrid>
              <a:tr h="208975">
                <a:tc gridSpan="5">
                  <a:txBody>
                    <a:bodyPr/>
                    <a:lstStyle/>
                    <a:p>
                      <a:pPr algn="ctr" fontAlgn="ctr"/>
                      <a:r>
                        <a:rPr lang="it-IT" sz="2000" b="1" i="0" u="none" strike="noStrike" dirty="0">
                          <a:solidFill>
                            <a:srgbClr val="000000"/>
                          </a:solidFill>
                          <a:effectLst/>
                          <a:latin typeface="Cambria"/>
                        </a:rPr>
                        <a:t>PIANO VISITA PRIMO GIORNO PROGETTO VALES</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08975">
                <a:tc>
                  <a:txBody>
                    <a:bodyPr/>
                    <a:lstStyle/>
                    <a:p>
                      <a:pPr algn="ctr" fontAlgn="ctr"/>
                      <a:r>
                        <a:rPr lang="it-IT" sz="1200" b="1" i="0" u="none" strike="noStrike">
                          <a:solidFill>
                            <a:srgbClr val="000000"/>
                          </a:solidFill>
                          <a:effectLst/>
                          <a:latin typeface="Cambria"/>
                        </a:rPr>
                        <a:t>ORARIO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it-IT" sz="1200" b="1" i="0" u="none" strike="noStrike">
                          <a:solidFill>
                            <a:srgbClr val="000000"/>
                          </a:solidFill>
                          <a:effectLst/>
                          <a:latin typeface="Cambria"/>
                        </a:rPr>
                        <a:t>ATTIVITA’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it-IT" sz="1200" b="1" i="0" u="none" strike="noStrike">
                          <a:solidFill>
                            <a:srgbClr val="000000"/>
                          </a:solidFill>
                          <a:effectLst/>
                          <a:latin typeface="Cambria"/>
                        </a:rPr>
                        <a:t>Intervista (B)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it-IT" sz="1200" b="1" i="0" u="none" strike="noStrike">
                          <a:solidFill>
                            <a:srgbClr val="000000"/>
                          </a:solidFill>
                          <a:effectLst/>
                          <a:latin typeface="Cambria"/>
                        </a:rPr>
                        <a:t>intervista (A)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fontAlgn="ctr"/>
                      <a:r>
                        <a:rPr lang="it-IT" sz="1200" b="0" i="0" u="none" strike="noStrike">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607926">
                <a:tc>
                  <a:txBody>
                    <a:bodyPr/>
                    <a:lstStyle/>
                    <a:p>
                      <a:pPr algn="l" fontAlgn="ctr"/>
                      <a:r>
                        <a:rPr lang="it-IT" sz="1200" b="0" i="0" u="none" strike="noStrike">
                          <a:solidFill>
                            <a:srgbClr val="000000"/>
                          </a:solidFill>
                          <a:effectLst/>
                          <a:latin typeface="Cambria"/>
                        </a:rPr>
                        <a:t>9-10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smtClean="0">
                          <a:solidFill>
                            <a:srgbClr val="000000"/>
                          </a:solidFill>
                          <a:effectLst/>
                          <a:latin typeface="Cambria"/>
                        </a:rPr>
                        <a:t>Finalità della visita, organizzazione,</a:t>
                      </a:r>
                      <a:r>
                        <a:rPr lang="it-IT" sz="1200" b="0" i="0" u="none" strike="noStrike" baseline="0" dirty="0" smtClean="0">
                          <a:solidFill>
                            <a:srgbClr val="000000"/>
                          </a:solidFill>
                          <a:effectLst/>
                          <a:latin typeface="Cambria"/>
                        </a:rPr>
                        <a:t> precisazioni circa i documenti visionati</a:t>
                      </a:r>
                      <a:endParaRPr lang="it-IT" sz="1200" b="0" i="0" u="none" strike="noStrike" dirty="0">
                        <a:solidFill>
                          <a:srgbClr val="000000"/>
                        </a:solidFill>
                        <a:effectLst/>
                        <a:latin typeface="Cambri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sz="1200" b="0" i="0" u="none" strike="noStrike" dirty="0">
                          <a:solidFill>
                            <a:srgbClr val="000000"/>
                          </a:solidFill>
                          <a:effectLst/>
                          <a:latin typeface="Cambria"/>
                        </a:rPr>
                        <a:t> </a:t>
                      </a:r>
                      <a:r>
                        <a:rPr lang="it-IT" sz="1200" b="0" i="0" u="none" strike="noStrike" dirty="0" smtClean="0">
                          <a:solidFill>
                            <a:srgbClr val="000000"/>
                          </a:solidFill>
                          <a:effectLst/>
                          <a:latin typeface="Cambria"/>
                        </a:rPr>
                        <a:t>Incontro  Staff dirigenza e team di valutazione</a:t>
                      </a:r>
                    </a:p>
                    <a:p>
                      <a:pPr algn="l" fontAlgn="ctr"/>
                      <a:endParaRPr lang="it-IT" sz="1200" b="0" i="0" u="none" strike="noStrike" dirty="0">
                        <a:solidFill>
                          <a:srgbClr val="000000"/>
                        </a:solidFill>
                        <a:effectLst/>
                        <a:latin typeface="Cambri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sz="1200" b="0" i="0" u="none" strike="noStrike" dirty="0">
                          <a:solidFill>
                            <a:srgbClr val="000000"/>
                          </a:solidFill>
                          <a:effectLst/>
                          <a:latin typeface="Cambria"/>
                        </a:rPr>
                        <a:t> </a:t>
                      </a:r>
                      <a:r>
                        <a:rPr lang="it-IT" sz="1200" b="0" i="0" u="none" strike="noStrike" dirty="0" smtClean="0">
                          <a:solidFill>
                            <a:srgbClr val="000000"/>
                          </a:solidFill>
                          <a:effectLst/>
                          <a:latin typeface="Cambria"/>
                        </a:rPr>
                        <a:t>Incontro  Staff dirigenza e team di valutazione</a:t>
                      </a:r>
                    </a:p>
                    <a:p>
                      <a:pPr algn="l" fontAlgn="ctr"/>
                      <a:endParaRPr lang="it-IT" sz="1200" b="0" i="0" u="none" strike="noStrike" dirty="0">
                        <a:solidFill>
                          <a:srgbClr val="000000"/>
                        </a:solidFill>
                        <a:effectLst/>
                        <a:latin typeface="Cambri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926">
                <a:tc>
                  <a:txBody>
                    <a:bodyPr/>
                    <a:lstStyle/>
                    <a:p>
                      <a:pPr algn="l" fontAlgn="ctr"/>
                      <a:r>
                        <a:rPr lang="it-IT" sz="1200" b="0" i="0" u="none" strike="noStrike" dirty="0">
                          <a:solidFill>
                            <a:srgbClr val="000000"/>
                          </a:solidFill>
                          <a:effectLst/>
                          <a:latin typeface="Cambria"/>
                        </a:rPr>
                        <a:t>10-11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Selezione dei saperi, scelte curriculari e offerta formativa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926">
                <a:tc>
                  <a:txBody>
                    <a:bodyPr/>
                    <a:lstStyle/>
                    <a:p>
                      <a:pPr algn="l" fontAlgn="ctr"/>
                      <a:r>
                        <a:rPr lang="it-IT" sz="1200" b="0" i="0" u="none" strike="noStrike">
                          <a:solidFill>
                            <a:srgbClr val="000000"/>
                          </a:solidFill>
                          <a:effectLst/>
                          <a:latin typeface="Cambria"/>
                        </a:rPr>
                        <a:t>11-12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progettazione didattica e valutazione degli studenti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7402">
                <a:tc>
                  <a:txBody>
                    <a:bodyPr/>
                    <a:lstStyle/>
                    <a:p>
                      <a:pPr algn="l" fontAlgn="ctr"/>
                      <a:r>
                        <a:rPr lang="it-IT" sz="1200" b="0" i="0" u="none" strike="noStrike">
                          <a:solidFill>
                            <a:srgbClr val="000000"/>
                          </a:solidFill>
                          <a:effectLst/>
                          <a:latin typeface="Cambria"/>
                        </a:rPr>
                        <a:t>12-13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sviluppo relazione educativa  e tra pari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 docenti curricuolari o eventuali docenti responsabili di progetti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975">
                <a:tc>
                  <a:txBody>
                    <a:bodyPr/>
                    <a:lstStyle/>
                    <a:p>
                      <a:pPr algn="l" fontAlgn="ctr"/>
                      <a:r>
                        <a:rPr lang="it-IT" sz="1200" b="0" i="0" u="none" strike="noStrike">
                          <a:solidFill>
                            <a:srgbClr val="000000"/>
                          </a:solidFill>
                          <a:effectLst/>
                          <a:latin typeface="Cambria"/>
                        </a:rPr>
                        <a:t>13-14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4">
                  <a:txBody>
                    <a:bodyPr/>
                    <a:lstStyle/>
                    <a:p>
                      <a:pPr algn="ctr" fontAlgn="ctr"/>
                      <a:r>
                        <a:rPr lang="it-IT" sz="1200" b="1" i="0" u="none" strike="noStrike">
                          <a:solidFill>
                            <a:srgbClr val="000000"/>
                          </a:solidFill>
                          <a:effectLst/>
                          <a:latin typeface="Cambria"/>
                        </a:rPr>
                        <a:t>pausa pranzo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807402">
                <a:tc>
                  <a:txBody>
                    <a:bodyPr/>
                    <a:lstStyle/>
                    <a:p>
                      <a:pPr algn="l" fontAlgn="ctr"/>
                      <a:r>
                        <a:rPr lang="it-IT" sz="1200" b="0" i="0" u="none" strike="noStrike">
                          <a:solidFill>
                            <a:srgbClr val="000000"/>
                          </a:solidFill>
                          <a:effectLst/>
                          <a:latin typeface="Cambria"/>
                        </a:rPr>
                        <a:t>14,30-15,30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inclusione, integrazione, differenziazione dei percosi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451">
                <a:tc>
                  <a:txBody>
                    <a:bodyPr/>
                    <a:lstStyle/>
                    <a:p>
                      <a:pPr algn="l" fontAlgn="ctr"/>
                      <a:r>
                        <a:rPr lang="it-IT" sz="1200" b="0" i="0" u="none" strike="noStrike">
                          <a:solidFill>
                            <a:srgbClr val="000000"/>
                          </a:solidFill>
                          <a:effectLst/>
                          <a:latin typeface="Cambria"/>
                        </a:rPr>
                        <a:t>15,30-16,30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CONTINuità, orientamento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Tree>
    <p:extLst>
      <p:ext uri="{BB962C8B-B14F-4D97-AF65-F5344CB8AC3E}">
        <p14:creationId xmlns:p14="http://schemas.microsoft.com/office/powerpoint/2010/main" val="1800380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3" name="Rettangolo 2"/>
          <p:cNvSpPr/>
          <p:nvPr/>
        </p:nvSpPr>
        <p:spPr>
          <a:xfrm>
            <a:off x="226798" y="3664399"/>
            <a:ext cx="6351802" cy="1400383"/>
          </a:xfrm>
          <a:prstGeom prst="rect">
            <a:avLst/>
          </a:prstGeom>
        </p:spPr>
        <p:txBody>
          <a:bodyPr wrap="square">
            <a:spAutoFit/>
          </a:bodyPr>
          <a:lstStyle/>
          <a:p>
            <a:pPr marL="285750" indent="-285750">
              <a:buFont typeface="Wingdings" panose="05000000000000000000" pitchFamily="2" charset="2"/>
              <a:buChar char="q"/>
            </a:pPr>
            <a:r>
              <a:rPr lang="it-IT" sz="1700" dirty="0" smtClean="0"/>
              <a:t>Per </a:t>
            </a:r>
            <a:r>
              <a:rPr lang="it-IT" sz="1700" dirty="0"/>
              <a:t>valutare i risultati conseguiti dagli studenti sono state utilizzate le </a:t>
            </a:r>
            <a:r>
              <a:rPr lang="it-IT" sz="1700" dirty="0">
                <a:effectLst>
                  <a:outerShdw blurRad="38100" dist="38100" dir="2700000" algn="tl">
                    <a:srgbClr val="000000">
                      <a:alpha val="43137"/>
                    </a:srgbClr>
                  </a:outerShdw>
                </a:effectLst>
              </a:rPr>
              <a:t>prove INVALSI </a:t>
            </a:r>
            <a:r>
              <a:rPr lang="it-IT" sz="1700" dirty="0"/>
              <a:t>di italiano e matematica</a:t>
            </a:r>
            <a:r>
              <a:rPr lang="it-IT" sz="1700" dirty="0" smtClean="0"/>
              <a:t>.</a:t>
            </a:r>
          </a:p>
          <a:p>
            <a:pPr marL="285750" indent="-285750">
              <a:buFont typeface="Wingdings" panose="05000000000000000000" pitchFamily="2" charset="2"/>
              <a:buChar char="q"/>
            </a:pPr>
            <a:r>
              <a:rPr lang="it-IT" sz="1700" dirty="0" smtClean="0"/>
              <a:t>Attraverso </a:t>
            </a:r>
            <a:r>
              <a:rPr lang="it-IT" sz="1700" dirty="0"/>
              <a:t>il calcolo del </a:t>
            </a:r>
            <a:r>
              <a:rPr lang="it-IT" sz="1700" dirty="0">
                <a:effectLst>
                  <a:outerShdw blurRad="38100" dist="38100" dir="2700000" algn="tl">
                    <a:srgbClr val="000000">
                      <a:alpha val="43137"/>
                    </a:srgbClr>
                  </a:outerShdw>
                </a:effectLst>
              </a:rPr>
              <a:t>valore aggiunto </a:t>
            </a:r>
            <a:r>
              <a:rPr lang="it-IT" sz="1700" dirty="0"/>
              <a:t>è stato possibile stimare i guadagni cognitivi conseguiti dagli studenti nel passaggio tra </a:t>
            </a:r>
            <a:r>
              <a:rPr lang="it-IT" sz="1700" dirty="0" smtClean="0"/>
              <a:t>anni</a:t>
            </a:r>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6</a:t>
            </a:fld>
            <a:endParaRPr lang="it-IT" noProof="0" dirty="0"/>
          </a:p>
        </p:txBody>
      </p:sp>
      <p:sp>
        <p:nvSpPr>
          <p:cNvPr id="6" name="Rettangolo arrotondato 5"/>
          <p:cNvSpPr/>
          <p:nvPr/>
        </p:nvSpPr>
        <p:spPr>
          <a:xfrm>
            <a:off x="1250576" y="1285040"/>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IL PROGETTO VSQ </a:t>
            </a:r>
            <a:r>
              <a:rPr lang="it-IT" sz="2400" dirty="0" smtClean="0"/>
              <a:t>- </a:t>
            </a:r>
            <a:r>
              <a:rPr lang="it-IT" sz="2400" dirty="0"/>
              <a:t>VALUTAZIONE DELLE SCUOLE</a:t>
            </a:r>
            <a:endParaRPr lang="it-IT" sz="2100" dirty="0"/>
          </a:p>
        </p:txBody>
      </p:sp>
      <p:sp>
        <p:nvSpPr>
          <p:cNvPr id="7" name="Rettangolo arrotondato 6"/>
          <p:cNvSpPr/>
          <p:nvPr/>
        </p:nvSpPr>
        <p:spPr>
          <a:xfrm>
            <a:off x="3230348" y="1890021"/>
            <a:ext cx="5342152" cy="641445"/>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smtClean="0">
                <a:solidFill>
                  <a:srgbClr val="CC3300"/>
                </a:solidFill>
              </a:rPr>
              <a:t>2 Dimensioni</a:t>
            </a:r>
            <a:endParaRPr lang="it-IT" sz="3600" dirty="0">
              <a:solidFill>
                <a:srgbClr val="CC3300"/>
              </a:solidFill>
            </a:endParaRPr>
          </a:p>
        </p:txBody>
      </p:sp>
      <p:sp>
        <p:nvSpPr>
          <p:cNvPr id="8" name="Rettangolo arrotondato 7"/>
          <p:cNvSpPr/>
          <p:nvPr/>
        </p:nvSpPr>
        <p:spPr>
          <a:xfrm>
            <a:off x="1250576" y="2560397"/>
            <a:ext cx="3449852" cy="110400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chemeClr val="tx1"/>
                </a:solidFill>
              </a:rPr>
              <a:t>Risultati</a:t>
            </a:r>
            <a:r>
              <a:rPr lang="it-IT" sz="2400" dirty="0" smtClean="0">
                <a:solidFill>
                  <a:schemeClr val="tx1"/>
                </a:solidFill>
              </a:rPr>
              <a:t> di apprendimento degli studenti</a:t>
            </a:r>
            <a:endParaRPr lang="it-IT" sz="2400" dirty="0">
              <a:solidFill>
                <a:schemeClr val="tx1"/>
              </a:solidFill>
            </a:endParaRPr>
          </a:p>
        </p:txBody>
      </p:sp>
      <p:sp>
        <p:nvSpPr>
          <p:cNvPr id="10" name="Rettangolo arrotondato 9"/>
          <p:cNvSpPr/>
          <p:nvPr/>
        </p:nvSpPr>
        <p:spPr>
          <a:xfrm>
            <a:off x="7528858" y="2560397"/>
            <a:ext cx="3352800" cy="110400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chemeClr val="tx1"/>
                </a:solidFill>
              </a:rPr>
              <a:t>Processi </a:t>
            </a:r>
            <a:r>
              <a:rPr lang="it-IT" sz="2400" dirty="0" smtClean="0">
                <a:solidFill>
                  <a:schemeClr val="tx1"/>
                </a:solidFill>
              </a:rPr>
              <a:t>positivi messi in atto dalle scuole</a:t>
            </a:r>
            <a:endParaRPr lang="it-IT" sz="2400" dirty="0">
              <a:solidFill>
                <a:schemeClr val="tx1"/>
              </a:solidFill>
            </a:endParaRPr>
          </a:p>
        </p:txBody>
      </p:sp>
      <p:sp>
        <p:nvSpPr>
          <p:cNvPr id="15" name="CasellaDiTesto 14"/>
          <p:cNvSpPr txBox="1"/>
          <p:nvPr/>
        </p:nvSpPr>
        <p:spPr>
          <a:xfrm>
            <a:off x="6781800" y="3664399"/>
            <a:ext cx="4391958" cy="1400383"/>
          </a:xfrm>
          <a:prstGeom prst="rect">
            <a:avLst/>
          </a:prstGeom>
          <a:noFill/>
        </p:spPr>
        <p:txBody>
          <a:bodyPr wrap="square" rtlCol="0">
            <a:spAutoFit/>
          </a:bodyPr>
          <a:lstStyle/>
          <a:p>
            <a:r>
              <a:rPr lang="it-IT" sz="1700" b="1" dirty="0" smtClean="0">
                <a:effectLst>
                  <a:outerShdw blurRad="38100" dist="38100" dir="2700000" algn="tl">
                    <a:srgbClr val="000000">
                      <a:alpha val="43137"/>
                    </a:srgbClr>
                  </a:outerShdw>
                </a:effectLst>
              </a:rPr>
              <a:t>4 dimensioni di processo osservati:</a:t>
            </a:r>
          </a:p>
          <a:p>
            <a:pPr marL="285750" indent="-285750">
              <a:buFont typeface="Wingdings" panose="05000000000000000000" pitchFamily="2" charset="2"/>
              <a:buChar char="q"/>
            </a:pPr>
            <a:r>
              <a:rPr lang="it-IT" sz="1700" dirty="0" smtClean="0"/>
              <a:t>Inclusione</a:t>
            </a:r>
          </a:p>
          <a:p>
            <a:pPr marL="285750" indent="-285750">
              <a:buFont typeface="Wingdings" panose="05000000000000000000" pitchFamily="2" charset="2"/>
              <a:buChar char="q"/>
            </a:pPr>
            <a:r>
              <a:rPr lang="it-IT" sz="1700" dirty="0" smtClean="0"/>
              <a:t>Recupero e potenziamento </a:t>
            </a:r>
          </a:p>
          <a:p>
            <a:pPr marL="285750" indent="-285750">
              <a:buFont typeface="Wingdings" panose="05000000000000000000" pitchFamily="2" charset="2"/>
              <a:buChar char="q"/>
            </a:pPr>
            <a:r>
              <a:rPr lang="it-IT" sz="1700" dirty="0" smtClean="0"/>
              <a:t>Orientamento</a:t>
            </a:r>
          </a:p>
          <a:p>
            <a:pPr marL="285750" indent="-285750">
              <a:buFont typeface="Wingdings" panose="05000000000000000000" pitchFamily="2" charset="2"/>
              <a:buChar char="q"/>
            </a:pPr>
            <a:r>
              <a:rPr lang="it-IT" sz="1700" dirty="0" smtClean="0"/>
              <a:t>Valutazione </a:t>
            </a:r>
          </a:p>
        </p:txBody>
      </p:sp>
      <p:sp>
        <p:nvSpPr>
          <p:cNvPr id="16" name="CasellaDiTesto 15"/>
          <p:cNvSpPr txBox="1"/>
          <p:nvPr/>
        </p:nvSpPr>
        <p:spPr>
          <a:xfrm>
            <a:off x="1382058" y="5168901"/>
            <a:ext cx="9791700" cy="1200329"/>
          </a:xfrm>
          <a:prstGeom prst="rect">
            <a:avLst/>
          </a:prstGeom>
          <a:noFill/>
        </p:spPr>
        <p:txBody>
          <a:bodyPr wrap="square" rtlCol="0">
            <a:spAutoFit/>
          </a:bodyPr>
          <a:lstStyle/>
          <a:p>
            <a:r>
              <a:rPr lang="it-IT" b="1" dirty="0">
                <a:effectLst>
                  <a:outerShdw blurRad="38100" dist="38100" dir="2700000" algn="tl">
                    <a:srgbClr val="000000">
                      <a:alpha val="43137"/>
                    </a:srgbClr>
                  </a:outerShdw>
                </a:effectLst>
              </a:rPr>
              <a:t>Team di valutazione esterna </a:t>
            </a:r>
            <a:r>
              <a:rPr lang="it-IT" b="1" dirty="0" smtClean="0">
                <a:effectLst>
                  <a:outerShdw blurRad="38100" dist="38100" dir="2700000" algn="tl">
                    <a:srgbClr val="000000">
                      <a:alpha val="43137"/>
                    </a:srgbClr>
                  </a:outerShdw>
                </a:effectLst>
              </a:rPr>
              <a:t>:</a:t>
            </a:r>
          </a:p>
          <a:p>
            <a:pPr marL="285750" indent="-285750">
              <a:buFont typeface="Wingdings" panose="05000000000000000000" pitchFamily="2" charset="2"/>
              <a:buChar char="q"/>
            </a:pPr>
            <a:r>
              <a:rPr lang="it-IT" dirty="0" smtClean="0"/>
              <a:t>un </a:t>
            </a:r>
            <a:r>
              <a:rPr lang="it-IT" dirty="0"/>
              <a:t>coordinatore (dirigente tecnico in servizio o in quiescenza), </a:t>
            </a:r>
            <a:endParaRPr lang="it-IT" dirty="0" smtClean="0"/>
          </a:p>
          <a:p>
            <a:pPr marL="285750" indent="-285750">
              <a:buFont typeface="Wingdings" panose="05000000000000000000" pitchFamily="2" charset="2"/>
              <a:buChar char="q"/>
            </a:pPr>
            <a:r>
              <a:rPr lang="it-IT" dirty="0" smtClean="0"/>
              <a:t>un </a:t>
            </a:r>
            <a:r>
              <a:rPr lang="it-IT" dirty="0"/>
              <a:t>esperto interno al mondo della scuola (dirigente scolastico o docente</a:t>
            </a:r>
            <a:r>
              <a:rPr lang="it-IT" dirty="0" smtClean="0"/>
              <a:t>)</a:t>
            </a:r>
          </a:p>
          <a:p>
            <a:pPr marL="285750" indent="-285750">
              <a:buFont typeface="Wingdings" panose="05000000000000000000" pitchFamily="2" charset="2"/>
              <a:buChar char="q"/>
            </a:pPr>
            <a:r>
              <a:rPr lang="it-IT" dirty="0" smtClean="0"/>
              <a:t>un </a:t>
            </a:r>
            <a:r>
              <a:rPr lang="it-IT" dirty="0"/>
              <a:t>esperto nell’utilizzo di metodologie e strumenti di </a:t>
            </a:r>
            <a:r>
              <a:rPr lang="it-IT" dirty="0" smtClean="0"/>
              <a:t>rilevazione</a:t>
            </a:r>
            <a:endParaRPr lang="it-IT" dirty="0">
              <a:solidFill>
                <a:srgbClr val="0066CC"/>
              </a:solidFill>
            </a:endParaRPr>
          </a:p>
        </p:txBody>
      </p:sp>
    </p:spTree>
    <p:extLst>
      <p:ext uri="{BB962C8B-B14F-4D97-AF65-F5344CB8AC3E}">
        <p14:creationId xmlns:p14="http://schemas.microsoft.com/office/powerpoint/2010/main" val="22739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60</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2677353492"/>
              </p:ext>
            </p:extLst>
          </p:nvPr>
        </p:nvGraphicFramePr>
        <p:xfrm>
          <a:off x="1166647" y="1458310"/>
          <a:ext cx="9869214" cy="4821208"/>
        </p:xfrm>
        <a:graphic>
          <a:graphicData uri="http://schemas.openxmlformats.org/drawingml/2006/table">
            <a:tbl>
              <a:tblPr/>
              <a:tblGrid>
                <a:gridCol w="1671146"/>
                <a:gridCol w="2797930"/>
                <a:gridCol w="2099114"/>
                <a:gridCol w="2183755"/>
                <a:gridCol w="1117269"/>
              </a:tblGrid>
              <a:tr h="147139">
                <a:tc>
                  <a:txBody>
                    <a:bodyPr/>
                    <a:lstStyle/>
                    <a:p>
                      <a:pPr algn="l" fontAlgn="ctr"/>
                      <a:r>
                        <a:rPr lang="it-IT" sz="1200" b="0" i="0" u="none" strike="noStrike" dirty="0">
                          <a:solidFill>
                            <a:srgbClr val="000000"/>
                          </a:solidFill>
                          <a:effectLst/>
                          <a:latin typeface="Cambria"/>
                        </a:rPr>
                        <a:t> </a:t>
                      </a:r>
                    </a:p>
                  </a:txBody>
                  <a:tcPr marL="6688" marR="6688" marT="6688" marB="0" anchor="ctr">
                    <a:lnL>
                      <a:noFill/>
                    </a:lnL>
                    <a:lnR>
                      <a:noFill/>
                    </a:lnR>
                    <a:lnT>
                      <a:noFill/>
                    </a:lnT>
                    <a:lnB w="12700" cap="flat" cmpd="sng" algn="ctr">
                      <a:solidFill>
                        <a:srgbClr val="000000"/>
                      </a:solidFill>
                      <a:prstDash val="solid"/>
                      <a:round/>
                      <a:headEnd type="none" w="med" len="med"/>
                      <a:tailEnd type="none" w="med" len="med"/>
                    </a:lnB>
                    <a:solidFill>
                      <a:srgbClr val="A2BD90"/>
                    </a:solidFill>
                  </a:tcPr>
                </a:tc>
                <a:tc gridSpan="3">
                  <a:txBody>
                    <a:bodyPr/>
                    <a:lstStyle/>
                    <a:p>
                      <a:pPr algn="l" fontAlgn="ctr"/>
                      <a:r>
                        <a:rPr lang="it-IT" sz="2000" b="1" i="0" u="none" strike="noStrike" dirty="0">
                          <a:solidFill>
                            <a:srgbClr val="000000"/>
                          </a:solidFill>
                          <a:effectLst/>
                          <a:latin typeface="Cambria"/>
                        </a:rPr>
                        <a:t>PIANO VISITA SECONDO GIORNO PROGETTO VALES</a:t>
                      </a:r>
                    </a:p>
                  </a:txBody>
                  <a:tcPr marL="6688" marR="6688" marT="6688" marB="0" anchor="ctr">
                    <a:lnL>
                      <a:noFill/>
                    </a:lnL>
                    <a:lnR>
                      <a:noFill/>
                    </a:lnR>
                    <a:lnT>
                      <a:noFill/>
                    </a:lnT>
                    <a:lnB w="12700" cap="flat" cmpd="sng" algn="ctr">
                      <a:solidFill>
                        <a:srgbClr val="000000"/>
                      </a:solidFill>
                      <a:prstDash val="solid"/>
                      <a:round/>
                      <a:headEnd type="none" w="med" len="med"/>
                      <a:tailEnd type="none" w="med" len="med"/>
                    </a:lnB>
                    <a:solidFill>
                      <a:srgbClr val="A2BD90"/>
                    </a:solidFill>
                  </a:tcPr>
                </a:tc>
                <a:tc hMerge="1">
                  <a:txBody>
                    <a:bodyPr/>
                    <a:lstStyle/>
                    <a:p>
                      <a:endParaRPr lang="it-IT"/>
                    </a:p>
                  </a:txBody>
                  <a:tcPr/>
                </a:tc>
                <a:tc hMerge="1">
                  <a:txBody>
                    <a:bodyPr/>
                    <a:lstStyle/>
                    <a:p>
                      <a:endParaRPr lang="it-IT"/>
                    </a:p>
                  </a:txBody>
                  <a:tcPr/>
                </a:tc>
                <a:tc>
                  <a:txBody>
                    <a:bodyPr/>
                    <a:lstStyle/>
                    <a:p>
                      <a:pPr algn="l" fontAlgn="ctr"/>
                      <a:r>
                        <a:rPr lang="it-IT" sz="1200" b="1" i="0" u="none" strike="noStrike">
                          <a:solidFill>
                            <a:srgbClr val="000000"/>
                          </a:solidFill>
                          <a:effectLst/>
                          <a:latin typeface="Cambria"/>
                        </a:rPr>
                        <a:t> </a:t>
                      </a:r>
                    </a:p>
                  </a:txBody>
                  <a:tcPr marL="6688" marR="6688" marT="6688" marB="0" anchor="ctr">
                    <a:lnL>
                      <a:noFill/>
                    </a:lnL>
                    <a:lnR>
                      <a:noFill/>
                    </a:lnR>
                    <a:lnT>
                      <a:noFill/>
                    </a:lnT>
                    <a:lnB w="12700" cap="flat" cmpd="sng" algn="ctr">
                      <a:solidFill>
                        <a:srgbClr val="000000"/>
                      </a:solidFill>
                      <a:prstDash val="solid"/>
                      <a:round/>
                      <a:headEnd type="none" w="med" len="med"/>
                      <a:tailEnd type="none" w="med" len="med"/>
                    </a:lnB>
                    <a:solidFill>
                      <a:srgbClr val="A2BD90"/>
                    </a:solidFill>
                  </a:tcPr>
                </a:tc>
              </a:tr>
              <a:tr h="147139">
                <a:tc>
                  <a:txBody>
                    <a:bodyPr/>
                    <a:lstStyle/>
                    <a:p>
                      <a:pPr algn="ctr" fontAlgn="ctr"/>
                      <a:r>
                        <a:rPr lang="it-IT" sz="1200" b="1" i="0" u="none" strike="noStrike">
                          <a:solidFill>
                            <a:srgbClr val="000000"/>
                          </a:solidFill>
                          <a:effectLst/>
                          <a:latin typeface="Cambria"/>
                        </a:rPr>
                        <a:t>ORARIO</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BD90"/>
                    </a:solidFill>
                  </a:tcPr>
                </a:tc>
                <a:tc>
                  <a:txBody>
                    <a:bodyPr/>
                    <a:lstStyle/>
                    <a:p>
                      <a:pPr algn="ctr" fontAlgn="ctr"/>
                      <a:r>
                        <a:rPr lang="it-IT" sz="1200" b="1" i="0" u="none" strike="noStrike">
                          <a:solidFill>
                            <a:srgbClr val="000000"/>
                          </a:solidFill>
                          <a:effectLst/>
                          <a:latin typeface="Cambria"/>
                        </a:rPr>
                        <a:t>ATTIVITA’</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BD90"/>
                    </a:solidFill>
                  </a:tcPr>
                </a:tc>
                <a:tc>
                  <a:txBody>
                    <a:bodyPr/>
                    <a:lstStyle/>
                    <a:p>
                      <a:pPr algn="ctr" fontAlgn="ctr"/>
                      <a:r>
                        <a:rPr lang="it-IT" sz="1200" b="1" i="0" u="none" strike="noStrike">
                          <a:solidFill>
                            <a:srgbClr val="000000"/>
                          </a:solidFill>
                          <a:effectLst/>
                          <a:latin typeface="Cambria"/>
                        </a:rPr>
                        <a:t>Intervista (A)</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BD90"/>
                    </a:solidFill>
                  </a:tcPr>
                </a:tc>
                <a:tc>
                  <a:txBody>
                    <a:bodyPr/>
                    <a:lstStyle/>
                    <a:p>
                      <a:pPr algn="ctr" fontAlgn="ctr"/>
                      <a:r>
                        <a:rPr lang="it-IT" sz="1200" b="1" i="0" u="none" strike="noStrike" dirty="0">
                          <a:solidFill>
                            <a:srgbClr val="000000"/>
                          </a:solidFill>
                          <a:effectLst/>
                          <a:latin typeface="Cambria"/>
                        </a:rPr>
                        <a:t>intervista (B)</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BD90"/>
                    </a:solidFill>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BD90"/>
                    </a:solidFill>
                  </a:tcPr>
                </a:tc>
              </a:tr>
              <a:tr h="287589">
                <a:tc>
                  <a:txBody>
                    <a:bodyPr/>
                    <a:lstStyle/>
                    <a:p>
                      <a:pPr algn="l" fontAlgn="ctr"/>
                      <a:r>
                        <a:rPr lang="it-IT" sz="1200" b="0" i="0" u="none" strike="noStrike">
                          <a:solidFill>
                            <a:srgbClr val="000000"/>
                          </a:solidFill>
                          <a:effectLst/>
                          <a:latin typeface="Cambria"/>
                        </a:rPr>
                        <a:t>8,30-9,30</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visita degli spazi della scuola</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0336">
                <a:tc>
                  <a:txBody>
                    <a:bodyPr/>
                    <a:lstStyle/>
                    <a:p>
                      <a:pPr algn="l" fontAlgn="ctr"/>
                      <a:r>
                        <a:rPr lang="it-IT" sz="1200" b="0" i="0" u="none" strike="noStrike">
                          <a:solidFill>
                            <a:srgbClr val="000000"/>
                          </a:solidFill>
                          <a:effectLst/>
                          <a:latin typeface="Cambria"/>
                        </a:rPr>
                        <a:t>9,30-10,30</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Capacità di governo del territorio e rapporti con le famiglie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0000"/>
                          </a:solidFill>
                          <a:effectLst/>
                          <a:latin typeface="Cambria"/>
                        </a:rPr>
                        <a:t>2/3 docenti curriculari</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589">
                <a:tc>
                  <a:txBody>
                    <a:bodyPr/>
                    <a:lstStyle/>
                    <a:p>
                      <a:pPr algn="l" fontAlgn="ctr"/>
                      <a:r>
                        <a:rPr lang="it-IT" sz="1200" b="0" i="0" u="none" strike="noStrike">
                          <a:solidFill>
                            <a:srgbClr val="000000"/>
                          </a:solidFill>
                          <a:effectLst/>
                          <a:latin typeface="Cambria"/>
                        </a:rPr>
                        <a:t>10,30-11,30</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attività di autovalutazione</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1 docente responsabile</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2396">
                <a:tc>
                  <a:txBody>
                    <a:bodyPr/>
                    <a:lstStyle/>
                    <a:p>
                      <a:pPr algn="l" fontAlgn="ctr"/>
                      <a:r>
                        <a:rPr lang="it-IT" sz="1200" b="0" i="0" u="none" strike="noStrike" dirty="0">
                          <a:solidFill>
                            <a:srgbClr val="000000"/>
                          </a:solidFill>
                          <a:effectLst/>
                          <a:latin typeface="Cambria"/>
                        </a:rPr>
                        <a:t>11,30-13,,30</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it-IT" sz="1200" b="0" i="0" u="none" strike="noStrike">
                          <a:solidFill>
                            <a:srgbClr val="000000"/>
                          </a:solidFill>
                          <a:effectLst/>
                          <a:latin typeface="Cambria"/>
                        </a:rPr>
                        <a:t>1. identità strategice e capacità di direzione della scuola                        2. gestione strategica delle risorse       3.sviluppo professionale delle risorse</a:t>
                      </a:r>
                    </a:p>
                  </a:txBody>
                  <a:tcPr marL="6688" marR="6688" marT="66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intervista con DS affiancato da:                   - DSGA per la gestione strategia delle risorse       -docente responsabile per lo sviluppo professionale delle risorse</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2/3 docenti curriculari  2/3 ATA</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139">
                <a:tc>
                  <a:txBody>
                    <a:bodyPr/>
                    <a:lstStyle/>
                    <a:p>
                      <a:pPr algn="l" fontAlgn="ctr"/>
                      <a:r>
                        <a:rPr lang="it-IT" sz="1200" b="0" i="0" u="none" strike="noStrike">
                          <a:solidFill>
                            <a:srgbClr val="000000"/>
                          </a:solidFill>
                          <a:effectLst/>
                          <a:latin typeface="Cambria"/>
                        </a:rPr>
                        <a:t>13,30-14,30</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gridSpan="4">
                  <a:txBody>
                    <a:bodyPr/>
                    <a:lstStyle/>
                    <a:p>
                      <a:pPr algn="ctr" fontAlgn="ctr"/>
                      <a:r>
                        <a:rPr lang="it-IT" sz="1200" b="1" i="0" u="none" strike="noStrike">
                          <a:solidFill>
                            <a:srgbClr val="000000"/>
                          </a:solidFill>
                          <a:effectLst/>
                          <a:latin typeface="Cambria"/>
                        </a:rPr>
                        <a:t>pausa pranzo</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588555">
                <a:tc rowSpan="4">
                  <a:txBody>
                    <a:bodyPr/>
                    <a:lstStyle/>
                    <a:p>
                      <a:pPr algn="ctr" fontAlgn="ctr"/>
                      <a:r>
                        <a:rPr lang="it-IT" sz="1200" b="0" i="0" u="none" strike="noStrike">
                          <a:solidFill>
                            <a:srgbClr val="000000"/>
                          </a:solidFill>
                          <a:effectLst/>
                          <a:latin typeface="Cambria"/>
                        </a:rPr>
                        <a:t>14,30-16</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Capacità di governo del territorio e rapporti con le famiglie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it-IT" sz="1200" b="0" i="0" u="none" strike="noStrike" dirty="0">
                          <a:solidFill>
                            <a:srgbClr val="000000"/>
                          </a:solidFill>
                          <a:effectLst/>
                          <a:latin typeface="Cambria"/>
                        </a:rPr>
                        <a:t>3 rappresentanti dei genitori                              2-3 </a:t>
                      </a:r>
                      <a:r>
                        <a:rPr lang="it-IT" sz="1200" b="0" i="0" u="none" strike="noStrike" dirty="0" smtClean="0">
                          <a:solidFill>
                            <a:srgbClr val="000000"/>
                          </a:solidFill>
                          <a:effectLst/>
                          <a:latin typeface="Cambria"/>
                        </a:rPr>
                        <a:t>genitori </a:t>
                      </a:r>
                      <a:r>
                        <a:rPr lang="it-IT" sz="1200" b="0" i="0" u="none" strike="noStrike" dirty="0">
                          <a:solidFill>
                            <a:srgbClr val="000000"/>
                          </a:solidFill>
                          <a:effectLst/>
                          <a:latin typeface="Cambria"/>
                        </a:rPr>
                        <a:t>di studenti con disabilità</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it-IT" sz="1200" b="0" i="0" u="none" strike="noStrike" dirty="0">
                          <a:solidFill>
                            <a:srgbClr val="000000"/>
                          </a:solidFill>
                          <a:effectLst/>
                          <a:latin typeface="Cambria"/>
                        </a:rPr>
                        <a:t>3 rappresentanti dei genitori                               3 rappresentanti degli studenti</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589">
                <a:tc vMerge="1">
                  <a:txBody>
                    <a:bodyPr/>
                    <a:lstStyle/>
                    <a:p>
                      <a:endParaRPr lang="it-IT"/>
                    </a:p>
                  </a:txBody>
                  <a:tcPr/>
                </a:tc>
                <a:tc>
                  <a:txBody>
                    <a:bodyPr/>
                    <a:lstStyle/>
                    <a:p>
                      <a:pPr algn="l" fontAlgn="ctr"/>
                      <a:r>
                        <a:rPr lang="it-IT" sz="1200" b="0" i="0" u="none" strike="noStrike">
                          <a:solidFill>
                            <a:srgbClr val="000000"/>
                          </a:solidFill>
                          <a:effectLst/>
                          <a:latin typeface="Cambria"/>
                        </a:rPr>
                        <a:t>CONTINuità, orientamento</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a:txBody>
                    <a:bodyPr/>
                    <a:lstStyle/>
                    <a:p>
                      <a:pPr algn="l" fontAlgn="ctr"/>
                      <a:r>
                        <a:rPr lang="it-IT" sz="1200" b="0" i="0" u="none" strike="noStrike" dirty="0">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490">
                <a:tc vMerge="1">
                  <a:txBody>
                    <a:bodyPr/>
                    <a:lstStyle/>
                    <a:p>
                      <a:endParaRPr lang="it-IT"/>
                    </a:p>
                  </a:txBody>
                  <a:tcPr/>
                </a:tc>
                <a:tc>
                  <a:txBody>
                    <a:bodyPr/>
                    <a:lstStyle/>
                    <a:p>
                      <a:pPr algn="l" fontAlgn="ctr"/>
                      <a:r>
                        <a:rPr lang="it-IT" sz="1200" b="0" i="0" u="none" strike="noStrike" dirty="0">
                          <a:solidFill>
                            <a:srgbClr val="000000"/>
                          </a:solidFill>
                          <a:effectLst/>
                          <a:latin typeface="Cambria"/>
                        </a:rPr>
                        <a:t>inclusione, integrazione, differenziazione dei </a:t>
                      </a:r>
                      <a:r>
                        <a:rPr lang="it-IT" sz="1200" b="0" i="0" u="none" strike="noStrike" dirty="0" smtClean="0">
                          <a:solidFill>
                            <a:srgbClr val="000000"/>
                          </a:solidFill>
                          <a:effectLst/>
                          <a:latin typeface="Cambria"/>
                        </a:rPr>
                        <a:t>percorsi </a:t>
                      </a:r>
                      <a:endParaRPr lang="it-IT" sz="1200" b="0" i="0" u="none" strike="noStrike" dirty="0">
                        <a:solidFill>
                          <a:srgbClr val="000000"/>
                        </a:solidFill>
                        <a:effectLst/>
                        <a:latin typeface="Cambria"/>
                      </a:endParaRP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a:txBody>
                    <a:bodyPr/>
                    <a:lstStyle/>
                    <a:p>
                      <a:pPr algn="l" fontAlgn="ctr"/>
                      <a:r>
                        <a:rPr lang="it-IT" sz="1200" b="0" i="0" u="none" strike="noStrike">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040">
                <a:tc vMerge="1">
                  <a:txBody>
                    <a:bodyPr/>
                    <a:lstStyle/>
                    <a:p>
                      <a:endParaRPr lang="it-IT"/>
                    </a:p>
                  </a:txBody>
                  <a:tcPr/>
                </a:tc>
                <a:tc>
                  <a:txBody>
                    <a:bodyPr/>
                    <a:lstStyle/>
                    <a:p>
                      <a:pPr algn="l" fontAlgn="ctr"/>
                      <a:r>
                        <a:rPr lang="it-IT" sz="1200" b="0" i="0" u="none" strike="noStrike" dirty="0">
                          <a:solidFill>
                            <a:srgbClr val="000000"/>
                          </a:solidFill>
                          <a:effectLst/>
                          <a:latin typeface="Cambria"/>
                        </a:rPr>
                        <a:t>Selezione dei </a:t>
                      </a:r>
                      <a:r>
                        <a:rPr lang="it-IT" sz="1200" b="0" i="0" u="none" strike="noStrike" dirty="0" err="1">
                          <a:solidFill>
                            <a:srgbClr val="000000"/>
                          </a:solidFill>
                          <a:effectLst/>
                          <a:latin typeface="Cambria"/>
                        </a:rPr>
                        <a:t>saperi</a:t>
                      </a:r>
                      <a:r>
                        <a:rPr lang="it-IT" sz="1200" b="0" i="0" u="none" strike="noStrike" dirty="0">
                          <a:solidFill>
                            <a:srgbClr val="000000"/>
                          </a:solidFill>
                          <a:effectLst/>
                          <a:latin typeface="Cambria"/>
                        </a:rPr>
                        <a:t>, scelte curriculari e offerta formativa</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a:txBody>
                    <a:bodyPr/>
                    <a:lstStyle/>
                    <a:p>
                      <a:pPr algn="l" fontAlgn="ctr"/>
                      <a:r>
                        <a:rPr lang="it-IT" sz="1200" b="0" i="0" u="none" strike="noStrike" dirty="0">
                          <a:solidFill>
                            <a:srgbClr val="000000"/>
                          </a:solidFill>
                          <a:effectLst/>
                          <a:latin typeface="Cambria"/>
                        </a:rPr>
                        <a:t> </a:t>
                      </a:r>
                    </a:p>
                  </a:txBody>
                  <a:tcPr marL="6688" marR="6688" marT="66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8331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61</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76444"/>
            <a:ext cx="9837684" cy="646331"/>
          </a:xfrm>
          <a:prstGeom prst="rect">
            <a:avLst/>
          </a:prstGeom>
          <a:solidFill>
            <a:srgbClr val="92D050"/>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SCHEMA DI VISITA ALLA SCUOLA - PRIMO GIORNO - VM</a:t>
            </a:r>
            <a:endParaRPr kumimoji="0" lang="it-IT" altLang="it-IT"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2640370050"/>
              </p:ext>
            </p:extLst>
          </p:nvPr>
        </p:nvGraphicFramePr>
        <p:xfrm>
          <a:off x="1166647" y="1916074"/>
          <a:ext cx="9837685" cy="4419924"/>
        </p:xfrm>
        <a:graphic>
          <a:graphicData uri="http://schemas.openxmlformats.org/drawingml/2006/table">
            <a:tbl>
              <a:tblPr firstRow="1" firstCol="1" bandRow="1">
                <a:tableStyleId>{5C22544A-7EE6-4342-B048-85BDC9FD1C3A}</a:tableStyleId>
              </a:tblPr>
              <a:tblGrid>
                <a:gridCol w="1309969"/>
                <a:gridCol w="2405253"/>
                <a:gridCol w="2623913"/>
                <a:gridCol w="3498550"/>
              </a:tblGrid>
              <a:tr h="186084">
                <a:tc>
                  <a:txBody>
                    <a:bodyPr/>
                    <a:lstStyle/>
                    <a:p>
                      <a:pPr algn="ctr">
                        <a:lnSpc>
                          <a:spcPct val="115000"/>
                        </a:lnSpc>
                        <a:spcAft>
                          <a:spcPts val="0"/>
                        </a:spcAft>
                      </a:pPr>
                      <a:r>
                        <a:rPr lang="it-IT" sz="1400">
                          <a:effectLst/>
                          <a:latin typeface="Cambria" panose="02040503050406030204" pitchFamily="18" charset="0"/>
                        </a:rPr>
                        <a:t>orario</a:t>
                      </a:r>
                      <a:endParaRPr lang="it-IT" sz="1400">
                        <a:effectLst/>
                        <a:latin typeface="Cambria" panose="02040503050406030204" pitchFamily="18" charset="0"/>
                        <a:ea typeface="Times New Roman"/>
                        <a:cs typeface="Times New Roman"/>
                      </a:endParaRPr>
                    </a:p>
                  </a:txBody>
                  <a:tcPr marL="68580" marR="68580" marT="0" marB="0"/>
                </a:tc>
                <a:tc gridSpan="2">
                  <a:txBody>
                    <a:bodyPr/>
                    <a:lstStyle/>
                    <a:p>
                      <a:pPr algn="ctr">
                        <a:lnSpc>
                          <a:spcPct val="115000"/>
                        </a:lnSpc>
                        <a:spcAft>
                          <a:spcPts val="0"/>
                        </a:spcAft>
                      </a:pPr>
                      <a:r>
                        <a:rPr lang="it-IT" sz="1400">
                          <a:effectLst/>
                          <a:latin typeface="Cambria" panose="02040503050406030204" pitchFamily="18" charset="0"/>
                        </a:rPr>
                        <a:t>Attività</a:t>
                      </a:r>
                      <a:endParaRPr lang="it-IT" sz="14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ctr">
                        <a:lnSpc>
                          <a:spcPct val="115000"/>
                        </a:lnSpc>
                        <a:spcAft>
                          <a:spcPts val="0"/>
                        </a:spcAft>
                      </a:pPr>
                      <a:r>
                        <a:rPr lang="it-IT" sz="1400">
                          <a:effectLst/>
                          <a:latin typeface="Cambria" panose="02040503050406030204" pitchFamily="18" charset="0"/>
                        </a:rPr>
                        <a:t>Tematiche </a:t>
                      </a:r>
                      <a:endParaRPr lang="it-IT" sz="1400">
                        <a:effectLst/>
                        <a:latin typeface="Cambria" panose="02040503050406030204" pitchFamily="18" charset="0"/>
                        <a:ea typeface="Times New Roman"/>
                        <a:cs typeface="Times New Roman"/>
                      </a:endParaRPr>
                    </a:p>
                  </a:txBody>
                  <a:tcPr marL="68580" marR="68580" marT="0" marB="0"/>
                </a:tc>
              </a:tr>
              <a:tr h="585344">
                <a:tc>
                  <a:txBody>
                    <a:bodyPr/>
                    <a:lstStyle/>
                    <a:p>
                      <a:pPr algn="l">
                        <a:lnSpc>
                          <a:spcPct val="115000"/>
                        </a:lnSpc>
                        <a:spcAft>
                          <a:spcPts val="0"/>
                        </a:spcAft>
                      </a:pPr>
                      <a:r>
                        <a:rPr lang="it-IT" sz="1400">
                          <a:effectLst/>
                          <a:latin typeface="Cambria" panose="02040503050406030204" pitchFamily="18" charset="0"/>
                        </a:rPr>
                        <a:t>9,00 – 10,00</a:t>
                      </a:r>
                      <a:endParaRPr lang="it-IT" sz="14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400">
                          <a:effectLst/>
                          <a:latin typeface="Cambria" panose="02040503050406030204" pitchFamily="18" charset="0"/>
                        </a:rPr>
                        <a:t>Incontro con Dirigente S. e staff di dirigenza: </a:t>
                      </a:r>
                    </a:p>
                    <a:p>
                      <a:pPr algn="just">
                        <a:lnSpc>
                          <a:spcPct val="115000"/>
                        </a:lnSpc>
                        <a:spcAft>
                          <a:spcPts val="0"/>
                        </a:spcAft>
                      </a:pPr>
                      <a:r>
                        <a:rPr lang="it-IT" sz="1400">
                          <a:effectLst/>
                          <a:latin typeface="Cambria" panose="02040503050406030204" pitchFamily="18" charset="0"/>
                        </a:rPr>
                        <a:t> </a:t>
                      </a:r>
                      <a:endParaRPr lang="it-IT" sz="14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400">
                          <a:effectLst/>
                          <a:latin typeface="Cambria" panose="02040503050406030204" pitchFamily="18" charset="0"/>
                        </a:rPr>
                        <a:t>Finalità della visita, organizzazione, precisazioni circa i documenti visionati</a:t>
                      </a:r>
                      <a:endParaRPr lang="it-IT" sz="1400">
                        <a:effectLst/>
                        <a:latin typeface="Cambria" panose="02040503050406030204" pitchFamily="18" charset="0"/>
                        <a:ea typeface="Times New Roman"/>
                        <a:cs typeface="Times New Roman"/>
                      </a:endParaRPr>
                    </a:p>
                  </a:txBody>
                  <a:tcPr marL="68580" marR="68580" marT="0" marB="0"/>
                </a:tc>
              </a:tr>
              <a:tr h="585344">
                <a:tc>
                  <a:txBody>
                    <a:bodyPr/>
                    <a:lstStyle/>
                    <a:p>
                      <a:pPr algn="just">
                        <a:lnSpc>
                          <a:spcPct val="115000"/>
                        </a:lnSpc>
                        <a:spcAft>
                          <a:spcPts val="0"/>
                        </a:spcAft>
                      </a:pPr>
                      <a:r>
                        <a:rPr lang="it-IT" sz="1400">
                          <a:effectLst/>
                          <a:latin typeface="Cambria" panose="02040503050406030204" pitchFamily="18" charset="0"/>
                        </a:rPr>
                        <a:t>10,00 – 11,00</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a:effectLst/>
                          <a:latin typeface="Cambria" panose="02040503050406030204" pitchFamily="18" charset="0"/>
                        </a:rPr>
                        <a:t>Intervista a </a:t>
                      </a:r>
                    </a:p>
                    <a:p>
                      <a:pPr algn="l">
                        <a:lnSpc>
                          <a:spcPct val="115000"/>
                        </a:lnSpc>
                        <a:spcAft>
                          <a:spcPts val="0"/>
                        </a:spcAft>
                      </a:pPr>
                      <a:r>
                        <a:rPr lang="it-IT" sz="1400">
                          <a:effectLst/>
                          <a:latin typeface="Cambria" panose="02040503050406030204" pitchFamily="18" charset="0"/>
                        </a:rPr>
                        <a:t>1 docente responsabile  </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a:effectLst/>
                          <a:latin typeface="Cambria" panose="02040503050406030204" pitchFamily="18" charset="0"/>
                        </a:rPr>
                        <a:t>Intervista a </a:t>
                      </a:r>
                    </a:p>
                    <a:p>
                      <a:pPr algn="l">
                        <a:lnSpc>
                          <a:spcPct val="115000"/>
                        </a:lnSpc>
                        <a:spcAft>
                          <a:spcPts val="0"/>
                        </a:spcAft>
                      </a:pPr>
                      <a:r>
                        <a:rPr lang="it-IT" sz="1400">
                          <a:effectLst/>
                          <a:latin typeface="Cambria" panose="02040503050406030204" pitchFamily="18" charset="0"/>
                        </a:rPr>
                        <a:t>2-3 docenti curricolari </a:t>
                      </a:r>
                    </a:p>
                    <a:p>
                      <a:pPr algn="l">
                        <a:lnSpc>
                          <a:spcPct val="115000"/>
                        </a:lnSpc>
                        <a:spcAft>
                          <a:spcPts val="0"/>
                        </a:spcAft>
                      </a:pPr>
                      <a:r>
                        <a:rPr lang="it-IT" sz="1400">
                          <a:effectLst/>
                          <a:latin typeface="Cambria" panose="02040503050406030204" pitchFamily="18" charset="0"/>
                        </a:rPr>
                        <a:t> </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400">
                          <a:effectLst/>
                          <a:latin typeface="Cambria" panose="02040503050406030204" pitchFamily="18" charset="0"/>
                        </a:rPr>
                        <a:t>Selezione dei saperi, scelte curricolari e offerta formativa</a:t>
                      </a:r>
                      <a:endParaRPr lang="it-IT" sz="1400">
                        <a:effectLst/>
                        <a:latin typeface="Cambria" panose="02040503050406030204" pitchFamily="18" charset="0"/>
                        <a:ea typeface="Times New Roman"/>
                        <a:cs typeface="Times New Roman"/>
                      </a:endParaRPr>
                    </a:p>
                  </a:txBody>
                  <a:tcPr marL="68580" marR="68580" marT="0" marB="0"/>
                </a:tc>
              </a:tr>
              <a:tr h="585344">
                <a:tc>
                  <a:txBody>
                    <a:bodyPr/>
                    <a:lstStyle/>
                    <a:p>
                      <a:pPr algn="just">
                        <a:lnSpc>
                          <a:spcPct val="115000"/>
                        </a:lnSpc>
                        <a:spcAft>
                          <a:spcPts val="0"/>
                        </a:spcAft>
                      </a:pPr>
                      <a:r>
                        <a:rPr lang="it-IT" sz="1400">
                          <a:effectLst/>
                          <a:latin typeface="Cambria" panose="02040503050406030204" pitchFamily="18" charset="0"/>
                        </a:rPr>
                        <a:t>11,00 – 12,00</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a:effectLst/>
                          <a:latin typeface="Cambria" panose="02040503050406030204" pitchFamily="18" charset="0"/>
                        </a:rPr>
                        <a:t>Intervista a </a:t>
                      </a:r>
                    </a:p>
                    <a:p>
                      <a:pPr algn="l">
                        <a:lnSpc>
                          <a:spcPct val="115000"/>
                        </a:lnSpc>
                        <a:spcAft>
                          <a:spcPts val="0"/>
                        </a:spcAft>
                      </a:pPr>
                      <a:r>
                        <a:rPr lang="it-IT" sz="1400">
                          <a:effectLst/>
                          <a:latin typeface="Cambria" panose="02040503050406030204" pitchFamily="18" charset="0"/>
                        </a:rPr>
                        <a:t>1 docente responsabile  </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dirty="0">
                          <a:effectLst/>
                          <a:latin typeface="Cambria" panose="02040503050406030204" pitchFamily="18" charset="0"/>
                        </a:rPr>
                        <a:t>Intervista a </a:t>
                      </a:r>
                    </a:p>
                    <a:p>
                      <a:pPr algn="just">
                        <a:lnSpc>
                          <a:spcPct val="115000"/>
                        </a:lnSpc>
                        <a:spcAft>
                          <a:spcPts val="0"/>
                        </a:spcAft>
                      </a:pPr>
                      <a:r>
                        <a:rPr lang="it-IT" sz="1400" dirty="0">
                          <a:effectLst/>
                          <a:latin typeface="Cambria" panose="02040503050406030204" pitchFamily="18" charset="0"/>
                        </a:rPr>
                        <a:t>2-3 docenti curricolari </a:t>
                      </a:r>
                    </a:p>
                    <a:p>
                      <a:pPr algn="just">
                        <a:lnSpc>
                          <a:spcPct val="115000"/>
                        </a:lnSpc>
                        <a:spcAft>
                          <a:spcPts val="0"/>
                        </a:spcAft>
                      </a:pPr>
                      <a:r>
                        <a:rPr lang="it-IT" sz="1400" dirty="0">
                          <a:effectLst/>
                          <a:latin typeface="Cambria" panose="02040503050406030204" pitchFamily="18" charset="0"/>
                        </a:rPr>
                        <a:t> </a:t>
                      </a:r>
                      <a:endParaRPr lang="it-IT" sz="1400" dirty="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400">
                          <a:effectLst/>
                          <a:latin typeface="Cambria" panose="02040503050406030204" pitchFamily="18" charset="0"/>
                        </a:rPr>
                        <a:t>Progettazione della didattica e valutazione degli alunni </a:t>
                      </a:r>
                      <a:endParaRPr lang="it-IT" sz="1400">
                        <a:effectLst/>
                        <a:latin typeface="Cambria" panose="02040503050406030204" pitchFamily="18" charset="0"/>
                        <a:ea typeface="Times New Roman"/>
                        <a:cs typeface="Times New Roman"/>
                      </a:endParaRPr>
                    </a:p>
                  </a:txBody>
                  <a:tcPr marL="68580" marR="68580" marT="0" marB="0"/>
                </a:tc>
              </a:tr>
              <a:tr h="784974">
                <a:tc>
                  <a:txBody>
                    <a:bodyPr/>
                    <a:lstStyle/>
                    <a:p>
                      <a:pPr algn="just">
                        <a:lnSpc>
                          <a:spcPct val="115000"/>
                        </a:lnSpc>
                        <a:spcAft>
                          <a:spcPts val="0"/>
                        </a:spcAft>
                      </a:pPr>
                      <a:r>
                        <a:rPr lang="it-IT" sz="1400">
                          <a:effectLst/>
                          <a:latin typeface="Cambria" panose="02040503050406030204" pitchFamily="18" charset="0"/>
                        </a:rPr>
                        <a:t>12,00 – 13,00</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a:effectLst/>
                          <a:latin typeface="Cambria" panose="02040503050406030204" pitchFamily="18" charset="0"/>
                        </a:rPr>
                        <a:t>Intervista a </a:t>
                      </a:r>
                    </a:p>
                    <a:p>
                      <a:pPr algn="l">
                        <a:lnSpc>
                          <a:spcPct val="115000"/>
                        </a:lnSpc>
                        <a:spcAft>
                          <a:spcPts val="0"/>
                        </a:spcAft>
                      </a:pPr>
                      <a:r>
                        <a:rPr lang="it-IT" sz="1400">
                          <a:effectLst/>
                          <a:latin typeface="Cambria" panose="02040503050406030204" pitchFamily="18" charset="0"/>
                        </a:rPr>
                        <a:t>2 docenti curricolari o docenti referenti di progetti </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400">
                          <a:effectLst/>
                          <a:latin typeface="Cambria" panose="02040503050406030204" pitchFamily="18" charset="0"/>
                        </a:rPr>
                        <a:t>Intervista a </a:t>
                      </a:r>
                    </a:p>
                    <a:p>
                      <a:pPr algn="just">
                        <a:lnSpc>
                          <a:spcPct val="115000"/>
                        </a:lnSpc>
                        <a:spcAft>
                          <a:spcPts val="0"/>
                        </a:spcAft>
                      </a:pPr>
                      <a:r>
                        <a:rPr lang="it-IT" sz="1400">
                          <a:effectLst/>
                          <a:latin typeface="Cambria" panose="02040503050406030204" pitchFamily="18" charset="0"/>
                        </a:rPr>
                        <a:t>2-3 docenti curricolari</a:t>
                      </a:r>
                      <a:endParaRPr lang="it-IT" sz="14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400">
                          <a:effectLst/>
                          <a:latin typeface="Cambria" panose="02040503050406030204" pitchFamily="18" charset="0"/>
                        </a:rPr>
                        <a:t>Sviluppo della relazione educativa e tra pari </a:t>
                      </a:r>
                      <a:endParaRPr lang="it-IT" sz="1400">
                        <a:effectLst/>
                        <a:latin typeface="Cambria" panose="02040503050406030204" pitchFamily="18" charset="0"/>
                        <a:ea typeface="Times New Roman"/>
                        <a:cs typeface="Times New Roman"/>
                      </a:endParaRPr>
                    </a:p>
                  </a:txBody>
                  <a:tcPr marL="68580" marR="68580" marT="0" marB="0"/>
                </a:tc>
              </a:tr>
              <a:tr h="350602">
                <a:tc>
                  <a:txBody>
                    <a:bodyPr/>
                    <a:lstStyle/>
                    <a:p>
                      <a:pPr algn="just">
                        <a:lnSpc>
                          <a:spcPct val="115000"/>
                        </a:lnSpc>
                        <a:spcAft>
                          <a:spcPts val="0"/>
                        </a:spcAft>
                      </a:pPr>
                      <a:r>
                        <a:rPr lang="it-IT" sz="1400">
                          <a:effectLst/>
                          <a:latin typeface="Cambria" panose="02040503050406030204" pitchFamily="18" charset="0"/>
                        </a:rPr>
                        <a:t>13,00 – 14,30</a:t>
                      </a:r>
                      <a:endParaRPr lang="it-IT" sz="14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400">
                          <a:effectLst/>
                          <a:latin typeface="Cambria" panose="02040503050406030204" pitchFamily="18" charset="0"/>
                        </a:rPr>
                        <a:t>Pausa pranzo</a:t>
                      </a:r>
                      <a:endParaRPr lang="it-IT" sz="14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400">
                          <a:effectLst/>
                          <a:latin typeface="Cambria" panose="02040503050406030204" pitchFamily="18" charset="0"/>
                        </a:rPr>
                        <a:t> </a:t>
                      </a:r>
                      <a:endParaRPr lang="it-IT" sz="1400">
                        <a:effectLst/>
                        <a:latin typeface="Cambria" panose="02040503050406030204" pitchFamily="18" charset="0"/>
                        <a:ea typeface="Times New Roman"/>
                        <a:cs typeface="Times New Roman"/>
                      </a:endParaRPr>
                    </a:p>
                  </a:txBody>
                  <a:tcPr marL="68580" marR="68580" marT="0" marB="0"/>
                </a:tc>
              </a:tr>
              <a:tr h="385714">
                <a:tc>
                  <a:txBody>
                    <a:bodyPr/>
                    <a:lstStyle/>
                    <a:p>
                      <a:pPr algn="just">
                        <a:lnSpc>
                          <a:spcPct val="115000"/>
                        </a:lnSpc>
                        <a:spcAft>
                          <a:spcPts val="0"/>
                        </a:spcAft>
                      </a:pPr>
                      <a:r>
                        <a:rPr lang="it-IT" sz="1400">
                          <a:effectLst/>
                          <a:latin typeface="Cambria" panose="02040503050406030204" pitchFamily="18" charset="0"/>
                        </a:rPr>
                        <a:t>14,30 – 16,00</a:t>
                      </a:r>
                      <a:endParaRPr lang="it-IT" sz="14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400">
                          <a:effectLst/>
                          <a:latin typeface="Cambria" panose="02040503050406030204" pitchFamily="18" charset="0"/>
                        </a:rPr>
                        <a:t>Intervista di gruppo con studenti </a:t>
                      </a:r>
                    </a:p>
                    <a:p>
                      <a:pPr algn="just">
                        <a:lnSpc>
                          <a:spcPct val="115000"/>
                        </a:lnSpc>
                        <a:spcAft>
                          <a:spcPts val="0"/>
                        </a:spcAft>
                      </a:pPr>
                      <a:r>
                        <a:rPr lang="it-IT" sz="1400">
                          <a:effectLst/>
                          <a:latin typeface="Cambria" panose="02040503050406030204" pitchFamily="18" charset="0"/>
                        </a:rPr>
                        <a:t> </a:t>
                      </a:r>
                      <a:endParaRPr lang="it-IT" sz="14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400">
                          <a:effectLst/>
                          <a:latin typeface="Cambria" panose="02040503050406030204" pitchFamily="18" charset="0"/>
                        </a:rPr>
                        <a:t>Vari aspetti (vedi lettera di presentazione</a:t>
                      </a:r>
                      <a:endParaRPr lang="it-IT" sz="1400">
                        <a:effectLst/>
                        <a:latin typeface="Cambria" panose="02040503050406030204" pitchFamily="18" charset="0"/>
                        <a:ea typeface="Times New Roman"/>
                        <a:cs typeface="Times New Roman"/>
                      </a:endParaRPr>
                    </a:p>
                  </a:txBody>
                  <a:tcPr marL="68580" marR="68580" marT="0" marB="0"/>
                </a:tc>
              </a:tr>
              <a:tr h="385714">
                <a:tc>
                  <a:txBody>
                    <a:bodyPr/>
                    <a:lstStyle/>
                    <a:p>
                      <a:pPr algn="just">
                        <a:lnSpc>
                          <a:spcPct val="115000"/>
                        </a:lnSpc>
                        <a:spcAft>
                          <a:spcPts val="0"/>
                        </a:spcAft>
                      </a:pPr>
                      <a:r>
                        <a:rPr lang="it-IT" sz="1400">
                          <a:effectLst/>
                          <a:latin typeface="Cambria" panose="02040503050406030204" pitchFamily="18" charset="0"/>
                        </a:rPr>
                        <a:t>16,00 – 17,30</a:t>
                      </a:r>
                      <a:endParaRPr lang="it-IT" sz="14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400">
                          <a:effectLst/>
                          <a:latin typeface="Cambria" panose="02040503050406030204" pitchFamily="18" charset="0"/>
                        </a:rPr>
                        <a:t>Intervista di gruppo con genitori </a:t>
                      </a:r>
                    </a:p>
                    <a:p>
                      <a:pPr algn="just">
                        <a:lnSpc>
                          <a:spcPct val="115000"/>
                        </a:lnSpc>
                        <a:spcAft>
                          <a:spcPts val="0"/>
                        </a:spcAft>
                      </a:pPr>
                      <a:r>
                        <a:rPr lang="it-IT" sz="1400">
                          <a:effectLst/>
                          <a:latin typeface="Cambria" panose="02040503050406030204" pitchFamily="18" charset="0"/>
                        </a:rPr>
                        <a:t> </a:t>
                      </a:r>
                      <a:endParaRPr lang="it-IT" sz="14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400" dirty="0">
                          <a:effectLst/>
                          <a:latin typeface="Cambria" panose="02040503050406030204" pitchFamily="18" charset="0"/>
                        </a:rPr>
                        <a:t>Vari aspetti (vedi lettera di presentazione)</a:t>
                      </a:r>
                      <a:endParaRPr lang="it-IT" sz="1400" dirty="0">
                        <a:effectLst/>
                        <a:latin typeface="Cambria" panose="02040503050406030204" pitchFamily="18" charset="0"/>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47713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62</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76444"/>
            <a:ext cx="9837684" cy="646331"/>
          </a:xfrm>
          <a:prstGeom prst="rect">
            <a:avLst/>
          </a:prstGeom>
          <a:solidFill>
            <a:srgbClr val="FFFFCC"/>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SCHEMA DI VISITA ALLA SCUOLA - SECONDO GIORNO - VM</a:t>
            </a:r>
            <a:endParaRPr kumimoji="0" lang="it-IT" altLang="it-IT"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3658434806"/>
              </p:ext>
            </p:extLst>
          </p:nvPr>
        </p:nvGraphicFramePr>
        <p:xfrm>
          <a:off x="1166647" y="1598270"/>
          <a:ext cx="9837684" cy="4814709"/>
        </p:xfrm>
        <a:graphic>
          <a:graphicData uri="http://schemas.openxmlformats.org/drawingml/2006/table">
            <a:tbl>
              <a:tblPr firstRow="1" firstCol="1" bandRow="1">
                <a:tableStyleId>{5C22544A-7EE6-4342-B048-85BDC9FD1C3A}</a:tableStyleId>
              </a:tblPr>
              <a:tblGrid>
                <a:gridCol w="1375566"/>
                <a:gridCol w="2339655"/>
                <a:gridCol w="2623913"/>
                <a:gridCol w="3498550"/>
              </a:tblGrid>
              <a:tr h="224331">
                <a:tc>
                  <a:txBody>
                    <a:bodyPr/>
                    <a:lstStyle/>
                    <a:p>
                      <a:pPr algn="ctr">
                        <a:lnSpc>
                          <a:spcPct val="115000"/>
                        </a:lnSpc>
                        <a:spcAft>
                          <a:spcPts val="0"/>
                        </a:spcAft>
                      </a:pPr>
                      <a:r>
                        <a:rPr lang="it-IT" sz="1200" dirty="0">
                          <a:effectLst/>
                          <a:latin typeface="Cambria" panose="02040503050406030204" pitchFamily="18" charset="0"/>
                        </a:rPr>
                        <a:t>orario</a:t>
                      </a:r>
                      <a:endParaRPr lang="it-IT" sz="1200" dirty="0">
                        <a:effectLst/>
                        <a:latin typeface="Cambria" panose="02040503050406030204" pitchFamily="18" charset="0"/>
                        <a:ea typeface="Times New Roman"/>
                        <a:cs typeface="Times New Roman"/>
                      </a:endParaRPr>
                    </a:p>
                  </a:txBody>
                  <a:tcPr marL="68580" marR="68580" marT="0" marB="0"/>
                </a:tc>
                <a:tc gridSpan="2">
                  <a:txBody>
                    <a:bodyPr/>
                    <a:lstStyle/>
                    <a:p>
                      <a:pPr algn="ctr">
                        <a:lnSpc>
                          <a:spcPct val="115000"/>
                        </a:lnSpc>
                        <a:spcAft>
                          <a:spcPts val="0"/>
                        </a:spcAft>
                      </a:pPr>
                      <a:r>
                        <a:rPr lang="it-IT" sz="1200">
                          <a:effectLst/>
                          <a:latin typeface="Cambria" panose="02040503050406030204" pitchFamily="18" charset="0"/>
                        </a:rPr>
                        <a:t>Attività</a:t>
                      </a:r>
                      <a:endParaRPr lang="it-IT" sz="12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ctr">
                        <a:lnSpc>
                          <a:spcPct val="115000"/>
                        </a:lnSpc>
                        <a:spcAft>
                          <a:spcPts val="0"/>
                        </a:spcAft>
                      </a:pPr>
                      <a:r>
                        <a:rPr lang="it-IT" sz="1200">
                          <a:effectLst/>
                          <a:latin typeface="Cambria" panose="02040503050406030204" pitchFamily="18" charset="0"/>
                        </a:rPr>
                        <a:t>tematiche</a:t>
                      </a:r>
                      <a:endParaRPr lang="it-IT" sz="1200">
                        <a:effectLst/>
                        <a:latin typeface="Cambria" panose="02040503050406030204" pitchFamily="18" charset="0"/>
                        <a:ea typeface="Times New Roman"/>
                        <a:cs typeface="Times New Roman"/>
                      </a:endParaRPr>
                    </a:p>
                  </a:txBody>
                  <a:tcPr marL="68580" marR="68580" marT="0" marB="0"/>
                </a:tc>
              </a:tr>
              <a:tr h="469541">
                <a:tc>
                  <a:txBody>
                    <a:bodyPr/>
                    <a:lstStyle/>
                    <a:p>
                      <a:pPr algn="l">
                        <a:lnSpc>
                          <a:spcPct val="115000"/>
                        </a:lnSpc>
                        <a:spcAft>
                          <a:spcPts val="0"/>
                        </a:spcAft>
                      </a:pPr>
                      <a:r>
                        <a:rPr lang="it-IT" sz="1200">
                          <a:effectLst/>
                          <a:latin typeface="Cambria" panose="02040503050406030204" pitchFamily="18" charset="0"/>
                        </a:rPr>
                        <a:t>9,00 – 10,00</a:t>
                      </a:r>
                      <a:endParaRPr lang="it-IT" sz="12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200">
                          <a:effectLst/>
                          <a:latin typeface="Cambria" panose="02040503050406030204" pitchFamily="18" charset="0"/>
                        </a:rPr>
                        <a:t>Visita alla scuola</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r>
              <a:tr h="780858">
                <a:tc>
                  <a:txBody>
                    <a:bodyPr/>
                    <a:lstStyle/>
                    <a:p>
                      <a:pPr algn="just">
                        <a:lnSpc>
                          <a:spcPct val="115000"/>
                        </a:lnSpc>
                        <a:spcAft>
                          <a:spcPts val="0"/>
                        </a:spcAft>
                      </a:pPr>
                      <a:r>
                        <a:rPr lang="it-IT" sz="1200">
                          <a:effectLst/>
                          <a:latin typeface="Cambria" panose="02040503050406030204" pitchFamily="18" charset="0"/>
                        </a:rPr>
                        <a:t>10,00 – 11,00</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200">
                          <a:effectLst/>
                          <a:latin typeface="Cambria" panose="02040503050406030204" pitchFamily="18" charset="0"/>
                        </a:rPr>
                        <a:t>Intervista a </a:t>
                      </a:r>
                    </a:p>
                    <a:p>
                      <a:pPr algn="just">
                        <a:lnSpc>
                          <a:spcPct val="115000"/>
                        </a:lnSpc>
                        <a:spcAft>
                          <a:spcPts val="0"/>
                        </a:spcAft>
                      </a:pPr>
                      <a:r>
                        <a:rPr lang="it-IT" sz="1200">
                          <a:effectLst/>
                          <a:latin typeface="Cambria" panose="02040503050406030204" pitchFamily="18" charset="0"/>
                        </a:rPr>
                        <a:t>1 docente responsabile </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200">
                          <a:effectLst/>
                          <a:latin typeface="Cambria" panose="02040503050406030204" pitchFamily="18" charset="0"/>
                        </a:rPr>
                        <a:t>Intervista a </a:t>
                      </a:r>
                    </a:p>
                    <a:p>
                      <a:pPr algn="l">
                        <a:lnSpc>
                          <a:spcPct val="115000"/>
                        </a:lnSpc>
                        <a:spcAft>
                          <a:spcPts val="0"/>
                        </a:spcAft>
                      </a:pPr>
                      <a:r>
                        <a:rPr lang="it-IT" sz="1200">
                          <a:effectLst/>
                          <a:latin typeface="Cambria" panose="02040503050406030204" pitchFamily="18" charset="0"/>
                        </a:rPr>
                        <a:t>2-3 docenti curricolari </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200">
                          <a:effectLst/>
                          <a:latin typeface="Cambria" panose="02040503050406030204" pitchFamily="18" charset="0"/>
                        </a:rPr>
                        <a:t>Inclusione, integrazione e differenziazione dei percorsi</a:t>
                      </a:r>
                      <a:endParaRPr lang="it-IT" sz="1200">
                        <a:effectLst/>
                        <a:latin typeface="Cambria" panose="02040503050406030204" pitchFamily="18" charset="0"/>
                        <a:ea typeface="Times New Roman"/>
                        <a:cs typeface="Times New Roman"/>
                      </a:endParaRPr>
                    </a:p>
                  </a:txBody>
                  <a:tcPr marL="68580" marR="68580" marT="0" marB="0"/>
                </a:tc>
              </a:tr>
              <a:tr h="780858">
                <a:tc>
                  <a:txBody>
                    <a:bodyPr/>
                    <a:lstStyle/>
                    <a:p>
                      <a:pPr algn="just">
                        <a:lnSpc>
                          <a:spcPct val="115000"/>
                        </a:lnSpc>
                        <a:spcAft>
                          <a:spcPts val="0"/>
                        </a:spcAft>
                      </a:pPr>
                      <a:r>
                        <a:rPr lang="it-IT" sz="1200">
                          <a:effectLst/>
                          <a:latin typeface="Cambria" panose="02040503050406030204" pitchFamily="18" charset="0"/>
                        </a:rPr>
                        <a:t>11,00 – 12,00</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200">
                          <a:effectLst/>
                          <a:latin typeface="Cambria" panose="02040503050406030204" pitchFamily="18" charset="0"/>
                        </a:rPr>
                        <a:t>Intervista a </a:t>
                      </a:r>
                    </a:p>
                    <a:p>
                      <a:pPr algn="just">
                        <a:lnSpc>
                          <a:spcPct val="115000"/>
                        </a:lnSpc>
                        <a:spcAft>
                          <a:spcPts val="0"/>
                        </a:spcAft>
                      </a:pPr>
                      <a:r>
                        <a:rPr lang="it-IT" sz="1200">
                          <a:effectLst/>
                          <a:latin typeface="Cambria" panose="02040503050406030204" pitchFamily="18" charset="0"/>
                        </a:rPr>
                        <a:t>1 docente responsabile</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200">
                          <a:effectLst/>
                          <a:latin typeface="Cambria" panose="02040503050406030204" pitchFamily="18" charset="0"/>
                        </a:rPr>
                        <a:t>Intervista a </a:t>
                      </a:r>
                    </a:p>
                    <a:p>
                      <a:pPr algn="just">
                        <a:lnSpc>
                          <a:spcPct val="115000"/>
                        </a:lnSpc>
                        <a:spcAft>
                          <a:spcPts val="0"/>
                        </a:spcAft>
                      </a:pPr>
                      <a:r>
                        <a:rPr lang="it-IT" sz="1200">
                          <a:effectLst/>
                          <a:latin typeface="Cambria" panose="02040503050406030204" pitchFamily="18" charset="0"/>
                        </a:rPr>
                        <a:t>2-3 docenti curricolari </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200">
                          <a:effectLst/>
                          <a:latin typeface="Cambria" panose="02040503050406030204" pitchFamily="18" charset="0"/>
                        </a:rPr>
                        <a:t>Continuità e orientamento </a:t>
                      </a:r>
                      <a:endParaRPr lang="it-IT" sz="1200">
                        <a:effectLst/>
                        <a:latin typeface="Cambria" panose="02040503050406030204" pitchFamily="18" charset="0"/>
                        <a:ea typeface="Times New Roman"/>
                        <a:cs typeface="Times New Roman"/>
                      </a:endParaRPr>
                    </a:p>
                  </a:txBody>
                  <a:tcPr marL="68580" marR="68580" marT="0" marB="0"/>
                </a:tc>
              </a:tr>
              <a:tr h="780858">
                <a:tc>
                  <a:txBody>
                    <a:bodyPr/>
                    <a:lstStyle/>
                    <a:p>
                      <a:pPr algn="just">
                        <a:lnSpc>
                          <a:spcPct val="115000"/>
                        </a:lnSpc>
                        <a:spcAft>
                          <a:spcPts val="0"/>
                        </a:spcAft>
                      </a:pPr>
                      <a:r>
                        <a:rPr lang="it-IT" sz="1200">
                          <a:effectLst/>
                          <a:latin typeface="Cambria" panose="02040503050406030204" pitchFamily="18" charset="0"/>
                        </a:rPr>
                        <a:t>12,00 – 13,00</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200">
                          <a:effectLst/>
                          <a:latin typeface="Cambria" panose="02040503050406030204" pitchFamily="18" charset="0"/>
                        </a:rPr>
                        <a:t>Intervista a </a:t>
                      </a:r>
                    </a:p>
                    <a:p>
                      <a:pPr algn="just">
                        <a:lnSpc>
                          <a:spcPct val="115000"/>
                        </a:lnSpc>
                        <a:spcAft>
                          <a:spcPts val="0"/>
                        </a:spcAft>
                      </a:pPr>
                      <a:r>
                        <a:rPr lang="it-IT" sz="1200">
                          <a:effectLst/>
                          <a:latin typeface="Cambria" panose="02040503050406030204" pitchFamily="18" charset="0"/>
                        </a:rPr>
                        <a:t>1 docente responsabile</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l">
                        <a:lnSpc>
                          <a:spcPct val="115000"/>
                        </a:lnSpc>
                        <a:spcAft>
                          <a:spcPts val="0"/>
                        </a:spcAft>
                      </a:pPr>
                      <a:r>
                        <a:rPr lang="it-IT" sz="1200">
                          <a:effectLst/>
                          <a:latin typeface="Cambria" panose="02040503050406030204" pitchFamily="18" charset="0"/>
                        </a:rPr>
                        <a:t>Intervista a </a:t>
                      </a:r>
                    </a:p>
                    <a:p>
                      <a:pPr algn="just">
                        <a:lnSpc>
                          <a:spcPct val="115000"/>
                        </a:lnSpc>
                        <a:spcAft>
                          <a:spcPts val="0"/>
                        </a:spcAft>
                      </a:pPr>
                      <a:r>
                        <a:rPr lang="it-IT" sz="1200">
                          <a:effectLst/>
                          <a:latin typeface="Cambria" panose="02040503050406030204" pitchFamily="18" charset="0"/>
                        </a:rPr>
                        <a:t>2-3 docenti curricolari</a:t>
                      </a:r>
                      <a:endParaRPr lang="it-IT" sz="1200">
                        <a:effectLst/>
                        <a:latin typeface="Cambria" panose="02040503050406030204" pitchFamily="18" charset="0"/>
                        <a:ea typeface="Times New Roman"/>
                        <a:cs typeface="Times New Roman"/>
                      </a:endParaRPr>
                    </a:p>
                  </a:txBody>
                  <a:tcPr marL="68580" marR="68580" marT="0" marB="0"/>
                </a:tc>
                <a:tc>
                  <a:txBody>
                    <a:bodyPr/>
                    <a:lstStyle/>
                    <a:p>
                      <a:pPr algn="just">
                        <a:lnSpc>
                          <a:spcPct val="115000"/>
                        </a:lnSpc>
                        <a:spcAft>
                          <a:spcPts val="0"/>
                        </a:spcAft>
                      </a:pPr>
                      <a:r>
                        <a:rPr lang="it-IT" sz="1200">
                          <a:effectLst/>
                          <a:latin typeface="Cambria" panose="02040503050406030204" pitchFamily="18" charset="0"/>
                        </a:rPr>
                        <a:t>Capacità di governo del territorio e rapporti con le famiglie</a:t>
                      </a:r>
                      <a:endParaRPr lang="it-IT" sz="1200">
                        <a:effectLst/>
                        <a:latin typeface="Cambria" panose="02040503050406030204" pitchFamily="18" charset="0"/>
                        <a:ea typeface="Times New Roman"/>
                        <a:cs typeface="Times New Roman"/>
                      </a:endParaRPr>
                    </a:p>
                  </a:txBody>
                  <a:tcPr marL="68580" marR="68580" marT="0" marB="0"/>
                </a:tc>
              </a:tr>
              <a:tr h="348763">
                <a:tc>
                  <a:txBody>
                    <a:bodyPr/>
                    <a:lstStyle/>
                    <a:p>
                      <a:pPr algn="just">
                        <a:lnSpc>
                          <a:spcPct val="115000"/>
                        </a:lnSpc>
                        <a:spcAft>
                          <a:spcPts val="0"/>
                        </a:spcAft>
                      </a:pPr>
                      <a:r>
                        <a:rPr lang="it-IT" sz="1200">
                          <a:effectLst/>
                          <a:latin typeface="Cambria" panose="02040503050406030204" pitchFamily="18" charset="0"/>
                        </a:rPr>
                        <a:t>13,00 – 14,00</a:t>
                      </a:r>
                      <a:endParaRPr lang="it-IT" sz="12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200">
                          <a:effectLst/>
                          <a:latin typeface="Cambria" panose="02040503050406030204" pitchFamily="18" charset="0"/>
                        </a:rPr>
                        <a:t>Pausa pranzo </a:t>
                      </a:r>
                      <a:endParaRPr lang="it-IT" sz="12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r>
              <a:tr h="714750">
                <a:tc>
                  <a:txBody>
                    <a:bodyPr/>
                    <a:lstStyle/>
                    <a:p>
                      <a:pPr algn="just">
                        <a:lnSpc>
                          <a:spcPct val="115000"/>
                        </a:lnSpc>
                        <a:spcAft>
                          <a:spcPts val="0"/>
                        </a:spcAft>
                      </a:pPr>
                      <a:r>
                        <a:rPr lang="it-IT" sz="1200">
                          <a:effectLst/>
                          <a:latin typeface="Cambria" panose="02040503050406030204" pitchFamily="18" charset="0"/>
                        </a:rPr>
                        <a:t>14,00 – 15,00</a:t>
                      </a:r>
                      <a:endParaRPr lang="it-IT" sz="12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200">
                          <a:effectLst/>
                          <a:latin typeface="Cambria" panose="02040503050406030204" pitchFamily="18" charset="0"/>
                        </a:rPr>
                        <a:t>Intervista a 4 genitori di studenti DVA  </a:t>
                      </a:r>
                    </a:p>
                    <a:p>
                      <a:pPr algn="just">
                        <a:lnSpc>
                          <a:spcPct val="115000"/>
                        </a:lnSpc>
                        <a:spcAft>
                          <a:spcPts val="0"/>
                        </a:spcAft>
                      </a:pPr>
                      <a:r>
                        <a:rPr lang="it-IT" sz="1200">
                          <a:effectLst/>
                          <a:latin typeface="Cambria" panose="02040503050406030204" pitchFamily="18" charset="0"/>
                        </a:rPr>
                        <a:t> </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200">
                          <a:effectLst/>
                          <a:latin typeface="Cambria" panose="02040503050406030204" pitchFamily="18" charset="0"/>
                        </a:rPr>
                        <a:t>Vari aspetti </a:t>
                      </a:r>
                      <a:endParaRPr lang="it-IT" sz="1200">
                        <a:effectLst/>
                        <a:latin typeface="Cambria" panose="02040503050406030204" pitchFamily="18" charset="0"/>
                        <a:ea typeface="Times New Roman"/>
                        <a:cs typeface="Times New Roman"/>
                      </a:endParaRPr>
                    </a:p>
                  </a:txBody>
                  <a:tcPr marL="68580" marR="68580" marT="0" marB="0"/>
                </a:tc>
              </a:tr>
              <a:tr h="714750">
                <a:tc>
                  <a:txBody>
                    <a:bodyPr/>
                    <a:lstStyle/>
                    <a:p>
                      <a:pPr algn="just">
                        <a:lnSpc>
                          <a:spcPct val="115000"/>
                        </a:lnSpc>
                        <a:spcAft>
                          <a:spcPts val="0"/>
                        </a:spcAft>
                      </a:pPr>
                      <a:r>
                        <a:rPr lang="it-IT" sz="1200">
                          <a:effectLst/>
                          <a:latin typeface="Cambria" panose="02040503050406030204" pitchFamily="18" charset="0"/>
                        </a:rPr>
                        <a:t>15,00 – 16,30</a:t>
                      </a:r>
                      <a:endParaRPr lang="it-IT" sz="1200">
                        <a:effectLst/>
                        <a:latin typeface="Cambria" panose="02040503050406030204" pitchFamily="18" charset="0"/>
                        <a:ea typeface="Times New Roman"/>
                        <a:cs typeface="Times New Roman"/>
                      </a:endParaRPr>
                    </a:p>
                  </a:txBody>
                  <a:tcPr marL="68580" marR="68580" marT="0" marB="0"/>
                </a:tc>
                <a:tc gridSpan="2">
                  <a:txBody>
                    <a:bodyPr/>
                    <a:lstStyle/>
                    <a:p>
                      <a:pPr algn="just">
                        <a:lnSpc>
                          <a:spcPct val="115000"/>
                        </a:lnSpc>
                        <a:spcAft>
                          <a:spcPts val="0"/>
                        </a:spcAft>
                      </a:pPr>
                      <a:r>
                        <a:rPr lang="it-IT" sz="1200">
                          <a:effectLst/>
                          <a:latin typeface="Cambria" panose="02040503050406030204" pitchFamily="18" charset="0"/>
                        </a:rPr>
                        <a:t>Intervista di gruppo con docenti </a:t>
                      </a:r>
                    </a:p>
                    <a:p>
                      <a:pPr algn="just">
                        <a:lnSpc>
                          <a:spcPct val="115000"/>
                        </a:lnSpc>
                        <a:spcAft>
                          <a:spcPts val="0"/>
                        </a:spcAft>
                      </a:pPr>
                      <a:r>
                        <a:rPr lang="it-IT" sz="1200">
                          <a:effectLst/>
                          <a:latin typeface="Cambria" panose="02040503050406030204" pitchFamily="18" charset="0"/>
                        </a:rPr>
                        <a:t> </a:t>
                      </a:r>
                    </a:p>
                    <a:p>
                      <a:pPr algn="just">
                        <a:lnSpc>
                          <a:spcPct val="115000"/>
                        </a:lnSpc>
                        <a:spcAft>
                          <a:spcPts val="0"/>
                        </a:spcAft>
                      </a:pPr>
                      <a:r>
                        <a:rPr lang="it-IT" sz="1200">
                          <a:effectLst/>
                          <a:latin typeface="Cambria" panose="02040503050406030204" pitchFamily="18" charset="0"/>
                        </a:rPr>
                        <a:t> </a:t>
                      </a:r>
                      <a:endParaRPr lang="it-IT" sz="1200">
                        <a:effectLst/>
                        <a:latin typeface="Cambria" panose="02040503050406030204" pitchFamily="18" charset="0"/>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200" dirty="0">
                          <a:effectLst/>
                          <a:latin typeface="Cambria" panose="02040503050406030204" pitchFamily="18" charset="0"/>
                        </a:rPr>
                        <a:t>Vari aspetti </a:t>
                      </a:r>
                      <a:endParaRPr lang="it-IT" sz="1200" dirty="0">
                        <a:effectLst/>
                        <a:latin typeface="Cambria" panose="02040503050406030204" pitchFamily="18" charset="0"/>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5300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63</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76444"/>
            <a:ext cx="9837684" cy="646331"/>
          </a:xfrm>
          <a:prstGeom prst="rect">
            <a:avLst/>
          </a:prstGeom>
          <a:solidFill>
            <a:srgbClr val="FFC000"/>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SCHEMA DI VISITA ALLA SCUOLA - PRIMO GIORNO - VM</a:t>
            </a:r>
            <a:endParaRPr kumimoji="0" lang="it-IT" altLang="it-IT"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2660702966"/>
              </p:ext>
            </p:extLst>
          </p:nvPr>
        </p:nvGraphicFramePr>
        <p:xfrm>
          <a:off x="1166647" y="1922775"/>
          <a:ext cx="9837684" cy="3987744"/>
        </p:xfrm>
        <a:graphic>
          <a:graphicData uri="http://schemas.openxmlformats.org/drawingml/2006/table">
            <a:tbl>
              <a:tblPr firstRow="1" firstCol="1" bandRow="1">
                <a:tableStyleId>{5C22544A-7EE6-4342-B048-85BDC9FD1C3A}</a:tableStyleId>
              </a:tblPr>
              <a:tblGrid>
                <a:gridCol w="1365625"/>
                <a:gridCol w="2463845"/>
                <a:gridCol w="147082"/>
                <a:gridCol w="2387869"/>
                <a:gridCol w="3473263"/>
              </a:tblGrid>
              <a:tr h="226799">
                <a:tc>
                  <a:txBody>
                    <a:bodyPr/>
                    <a:lstStyle/>
                    <a:p>
                      <a:pPr algn="ctr">
                        <a:lnSpc>
                          <a:spcPct val="115000"/>
                        </a:lnSpc>
                        <a:spcAft>
                          <a:spcPts val="0"/>
                        </a:spcAft>
                      </a:pPr>
                      <a:r>
                        <a:rPr lang="it-IT" sz="1600">
                          <a:effectLst/>
                        </a:rPr>
                        <a:t>Orario</a:t>
                      </a:r>
                      <a:endParaRPr lang="it-IT" sz="1600">
                        <a:effectLst/>
                        <a:latin typeface="Calibri"/>
                        <a:ea typeface="Times New Roman"/>
                        <a:cs typeface="Times New Roman"/>
                      </a:endParaRPr>
                    </a:p>
                  </a:txBody>
                  <a:tcPr marL="68580" marR="68580" marT="0" marB="0"/>
                </a:tc>
                <a:tc gridSpan="3">
                  <a:txBody>
                    <a:bodyPr/>
                    <a:lstStyle/>
                    <a:p>
                      <a:pPr algn="ctr">
                        <a:lnSpc>
                          <a:spcPct val="115000"/>
                        </a:lnSpc>
                        <a:spcAft>
                          <a:spcPts val="0"/>
                        </a:spcAft>
                      </a:pPr>
                      <a:r>
                        <a:rPr lang="it-IT" sz="1600">
                          <a:effectLst/>
                        </a:rPr>
                        <a:t>Attività</a:t>
                      </a:r>
                      <a:endParaRPr lang="it-IT" sz="1600">
                        <a:effectLst/>
                        <a:latin typeface="Calibri"/>
                        <a:ea typeface="Times New Roman"/>
                        <a:cs typeface="Times New Roman"/>
                      </a:endParaRPr>
                    </a:p>
                  </a:txBody>
                  <a:tcPr marL="68580" marR="68580" marT="0" marB="0"/>
                </a:tc>
                <a:tc hMerge="1">
                  <a:txBody>
                    <a:bodyPr/>
                    <a:lstStyle/>
                    <a:p>
                      <a:endParaRPr lang="it-IT"/>
                    </a:p>
                  </a:txBody>
                  <a:tcPr/>
                </a:tc>
                <a:tc hMerge="1">
                  <a:txBody>
                    <a:bodyPr/>
                    <a:lstStyle/>
                    <a:p>
                      <a:endParaRPr lang="it-IT"/>
                    </a:p>
                  </a:txBody>
                  <a:tcPr/>
                </a:tc>
                <a:tc>
                  <a:txBody>
                    <a:bodyPr/>
                    <a:lstStyle/>
                    <a:p>
                      <a:pPr algn="ctr">
                        <a:lnSpc>
                          <a:spcPct val="115000"/>
                        </a:lnSpc>
                        <a:spcAft>
                          <a:spcPts val="0"/>
                        </a:spcAft>
                      </a:pPr>
                      <a:r>
                        <a:rPr lang="it-IT" sz="1600">
                          <a:effectLst/>
                        </a:rPr>
                        <a:t>Tematiche </a:t>
                      </a:r>
                      <a:endParaRPr lang="it-IT" sz="1600">
                        <a:effectLst/>
                        <a:latin typeface="Calibri"/>
                        <a:ea typeface="Times New Roman"/>
                        <a:cs typeface="Times New Roman"/>
                      </a:endParaRPr>
                    </a:p>
                  </a:txBody>
                  <a:tcPr marL="68580" marR="68580" marT="0" marB="0"/>
                </a:tc>
              </a:tr>
              <a:tr h="713415">
                <a:tc>
                  <a:txBody>
                    <a:bodyPr/>
                    <a:lstStyle/>
                    <a:p>
                      <a:pPr algn="l">
                        <a:lnSpc>
                          <a:spcPct val="115000"/>
                        </a:lnSpc>
                        <a:spcAft>
                          <a:spcPts val="0"/>
                        </a:spcAft>
                      </a:pPr>
                      <a:r>
                        <a:rPr lang="it-IT" sz="1600">
                          <a:effectLst/>
                        </a:rPr>
                        <a:t>9,00 – 10,00</a:t>
                      </a:r>
                      <a:endParaRPr lang="it-IT" sz="1600">
                        <a:effectLst/>
                        <a:latin typeface="Calibri"/>
                        <a:ea typeface="Times New Roman"/>
                        <a:cs typeface="Times New Roman"/>
                      </a:endParaRPr>
                    </a:p>
                  </a:txBody>
                  <a:tcPr marL="68580" marR="68580" marT="0" marB="0"/>
                </a:tc>
                <a:tc gridSpan="2">
                  <a:txBody>
                    <a:bodyPr/>
                    <a:lstStyle/>
                    <a:p>
                      <a:pPr algn="just">
                        <a:lnSpc>
                          <a:spcPct val="115000"/>
                        </a:lnSpc>
                        <a:spcAft>
                          <a:spcPts val="0"/>
                        </a:spcAft>
                      </a:pPr>
                      <a:r>
                        <a:rPr lang="it-IT" sz="1600">
                          <a:effectLst/>
                        </a:rPr>
                        <a:t>Intervista a </a:t>
                      </a:r>
                    </a:p>
                    <a:p>
                      <a:pPr algn="just">
                        <a:lnSpc>
                          <a:spcPct val="115000"/>
                        </a:lnSpc>
                        <a:spcAft>
                          <a:spcPts val="0"/>
                        </a:spcAft>
                      </a:pPr>
                      <a:r>
                        <a:rPr lang="it-IT" sz="1600">
                          <a:effectLst/>
                        </a:rPr>
                        <a:t>1 docente responsabile  </a:t>
                      </a:r>
                      <a:endParaRPr lang="it-IT" sz="1600">
                        <a:effectLst/>
                        <a:latin typeface="Calibri"/>
                        <a:ea typeface="Times New Roman"/>
                        <a:cs typeface="Times New Roman"/>
                      </a:endParaRPr>
                    </a:p>
                  </a:txBody>
                  <a:tcPr marL="68580" marR="68580" marT="0" marB="0"/>
                </a:tc>
                <a:tc hMerge="1">
                  <a:txBody>
                    <a:bodyPr/>
                    <a:lstStyle/>
                    <a:p>
                      <a:endParaRPr lang="it-IT"/>
                    </a:p>
                  </a:txBody>
                  <a:tcPr/>
                </a:tc>
                <a:tc>
                  <a:txBody>
                    <a:bodyPr/>
                    <a:lstStyle/>
                    <a:p>
                      <a:pPr algn="l">
                        <a:lnSpc>
                          <a:spcPct val="115000"/>
                        </a:lnSpc>
                        <a:spcAft>
                          <a:spcPts val="0"/>
                        </a:spcAft>
                      </a:pPr>
                      <a:r>
                        <a:rPr lang="it-IT" sz="1600">
                          <a:effectLst/>
                        </a:rPr>
                        <a:t>Intervista a </a:t>
                      </a:r>
                    </a:p>
                    <a:p>
                      <a:pPr algn="just">
                        <a:lnSpc>
                          <a:spcPct val="115000"/>
                        </a:lnSpc>
                        <a:spcAft>
                          <a:spcPts val="0"/>
                        </a:spcAft>
                      </a:pPr>
                      <a:r>
                        <a:rPr lang="it-IT" sz="1600">
                          <a:effectLst/>
                        </a:rPr>
                        <a:t>2-3 docenti curricolari</a:t>
                      </a:r>
                      <a:endParaRPr lang="it-IT" sz="1600">
                        <a:effectLst/>
                        <a:latin typeface="Calibri"/>
                        <a:ea typeface="Times New Roman"/>
                        <a:cs typeface="Times New Roman"/>
                      </a:endParaRPr>
                    </a:p>
                  </a:txBody>
                  <a:tcPr marL="68580" marR="68580" marT="0" marB="0"/>
                </a:tc>
                <a:tc>
                  <a:txBody>
                    <a:bodyPr/>
                    <a:lstStyle/>
                    <a:p>
                      <a:pPr algn="just">
                        <a:lnSpc>
                          <a:spcPct val="115000"/>
                        </a:lnSpc>
                        <a:spcAft>
                          <a:spcPts val="0"/>
                        </a:spcAft>
                      </a:pPr>
                      <a:r>
                        <a:rPr lang="it-IT" sz="1600">
                          <a:effectLst/>
                        </a:rPr>
                        <a:t>Attività di autovalutazione </a:t>
                      </a:r>
                      <a:endParaRPr lang="it-IT" sz="1600">
                        <a:effectLst/>
                        <a:latin typeface="Calibri"/>
                        <a:ea typeface="Times New Roman"/>
                        <a:cs typeface="Times New Roman"/>
                      </a:endParaRPr>
                    </a:p>
                  </a:txBody>
                  <a:tcPr marL="68580" marR="68580" marT="0" marB="0"/>
                </a:tc>
              </a:tr>
              <a:tr h="2433081">
                <a:tc>
                  <a:txBody>
                    <a:bodyPr/>
                    <a:lstStyle/>
                    <a:p>
                      <a:pPr algn="just">
                        <a:lnSpc>
                          <a:spcPct val="115000"/>
                        </a:lnSpc>
                        <a:spcAft>
                          <a:spcPts val="0"/>
                        </a:spcAft>
                      </a:pPr>
                      <a:r>
                        <a:rPr lang="it-IT" sz="1600">
                          <a:effectLst/>
                        </a:rPr>
                        <a:t>10,00 – 12,30</a:t>
                      </a:r>
                      <a:endParaRPr lang="it-IT" sz="1600">
                        <a:effectLst/>
                        <a:latin typeface="Calibri"/>
                        <a:ea typeface="Times New Roman"/>
                        <a:cs typeface="Times New Roman"/>
                      </a:endParaRPr>
                    </a:p>
                  </a:txBody>
                  <a:tcPr marL="68580" marR="68580" marT="0" marB="0"/>
                </a:tc>
                <a:tc>
                  <a:txBody>
                    <a:bodyPr/>
                    <a:lstStyle/>
                    <a:p>
                      <a:pPr>
                        <a:spcAft>
                          <a:spcPts val="0"/>
                        </a:spcAft>
                      </a:pPr>
                      <a:r>
                        <a:rPr lang="it-IT" sz="1600">
                          <a:effectLst/>
                        </a:rPr>
                        <a:t>Intervista con DS, affiancato dal DSGA per la Gestione strategica delle risorse e dal docente responsabile per lo Sviluppo professionale delle risorse </a:t>
                      </a:r>
                    </a:p>
                    <a:p>
                      <a:pPr algn="just">
                        <a:spcAft>
                          <a:spcPts val="0"/>
                        </a:spcAft>
                      </a:pPr>
                      <a:r>
                        <a:rPr lang="it-IT" sz="1600">
                          <a:effectLst/>
                        </a:rPr>
                        <a:t> </a:t>
                      </a:r>
                      <a:endParaRPr lang="it-IT" sz="1600">
                        <a:solidFill>
                          <a:srgbClr val="000000"/>
                        </a:solidFill>
                        <a:effectLst/>
                        <a:latin typeface="Calibri"/>
                        <a:ea typeface="Times New Roman"/>
                        <a:cs typeface="Calibri"/>
                      </a:endParaRPr>
                    </a:p>
                  </a:txBody>
                  <a:tcPr marL="68580" marR="68580" marT="0" marB="0"/>
                </a:tc>
                <a:tc gridSpan="2">
                  <a:txBody>
                    <a:bodyPr/>
                    <a:lstStyle/>
                    <a:p>
                      <a:pPr algn="just">
                        <a:lnSpc>
                          <a:spcPct val="115000"/>
                        </a:lnSpc>
                        <a:spcAft>
                          <a:spcPts val="0"/>
                        </a:spcAft>
                      </a:pPr>
                      <a:r>
                        <a:rPr lang="it-IT" sz="1600">
                          <a:effectLst/>
                        </a:rPr>
                        <a:t>Intervista a</a:t>
                      </a:r>
                    </a:p>
                    <a:p>
                      <a:pPr algn="just">
                        <a:lnSpc>
                          <a:spcPct val="115000"/>
                        </a:lnSpc>
                        <a:spcAft>
                          <a:spcPts val="0"/>
                        </a:spcAft>
                      </a:pPr>
                      <a:r>
                        <a:rPr lang="it-IT" sz="1600">
                          <a:effectLst/>
                        </a:rPr>
                        <a:t>2-3 docenti curricolari</a:t>
                      </a:r>
                    </a:p>
                    <a:p>
                      <a:pPr algn="just">
                        <a:lnSpc>
                          <a:spcPct val="115000"/>
                        </a:lnSpc>
                        <a:spcAft>
                          <a:spcPts val="0"/>
                        </a:spcAft>
                      </a:pPr>
                      <a:r>
                        <a:rPr lang="it-IT" sz="1600">
                          <a:effectLst/>
                        </a:rPr>
                        <a:t> </a:t>
                      </a:r>
                    </a:p>
                    <a:p>
                      <a:pPr algn="just">
                        <a:lnSpc>
                          <a:spcPct val="115000"/>
                        </a:lnSpc>
                        <a:spcAft>
                          <a:spcPts val="0"/>
                        </a:spcAft>
                      </a:pPr>
                      <a:r>
                        <a:rPr lang="it-IT" sz="1600">
                          <a:effectLst/>
                        </a:rPr>
                        <a:t>Intervista a </a:t>
                      </a:r>
                    </a:p>
                    <a:p>
                      <a:pPr algn="just">
                        <a:lnSpc>
                          <a:spcPct val="115000"/>
                        </a:lnSpc>
                        <a:spcAft>
                          <a:spcPts val="0"/>
                        </a:spcAft>
                      </a:pPr>
                      <a:r>
                        <a:rPr lang="it-IT" sz="1600">
                          <a:effectLst/>
                        </a:rPr>
                        <a:t>2-3 ATA</a:t>
                      </a:r>
                      <a:endParaRPr lang="it-IT" sz="1600">
                        <a:effectLst/>
                        <a:latin typeface="Calibri"/>
                        <a:ea typeface="Times New Roman"/>
                        <a:cs typeface="Times New Roman"/>
                      </a:endParaRPr>
                    </a:p>
                  </a:txBody>
                  <a:tcPr marL="68580" marR="68580" marT="0" marB="0"/>
                </a:tc>
                <a:tc hMerge="1">
                  <a:txBody>
                    <a:bodyPr/>
                    <a:lstStyle/>
                    <a:p>
                      <a:endParaRPr lang="it-IT"/>
                    </a:p>
                  </a:txBody>
                  <a:tcPr/>
                </a:tc>
                <a:tc>
                  <a:txBody>
                    <a:bodyPr/>
                    <a:lstStyle/>
                    <a:p>
                      <a:pPr algn="just">
                        <a:lnSpc>
                          <a:spcPct val="115000"/>
                        </a:lnSpc>
                        <a:spcAft>
                          <a:spcPts val="0"/>
                        </a:spcAft>
                      </a:pPr>
                      <a:r>
                        <a:rPr lang="it-IT" sz="1600" dirty="0">
                          <a:effectLst/>
                        </a:rPr>
                        <a:t>Identità strategica e capacità di direzione , gestione strategica delle risorse, sviluppo professionale </a:t>
                      </a:r>
                    </a:p>
                    <a:p>
                      <a:pPr algn="just">
                        <a:lnSpc>
                          <a:spcPct val="115000"/>
                        </a:lnSpc>
                        <a:spcAft>
                          <a:spcPts val="0"/>
                        </a:spcAft>
                      </a:pPr>
                      <a:r>
                        <a:rPr lang="it-IT" sz="1600" dirty="0">
                          <a:effectLst/>
                        </a:rPr>
                        <a:t> </a:t>
                      </a:r>
                      <a:endParaRPr lang="it-IT" sz="1600" dirty="0">
                        <a:effectLst/>
                        <a:latin typeface="Calibri"/>
                        <a:ea typeface="Times New Roman"/>
                        <a:cs typeface="Times New Roman"/>
                      </a:endParaRPr>
                    </a:p>
                  </a:txBody>
                  <a:tcPr marL="68580" marR="68580" marT="0" marB="0"/>
                </a:tc>
              </a:tr>
              <a:tr h="427312">
                <a:tc>
                  <a:txBody>
                    <a:bodyPr/>
                    <a:lstStyle/>
                    <a:p>
                      <a:pPr algn="just">
                        <a:lnSpc>
                          <a:spcPct val="115000"/>
                        </a:lnSpc>
                        <a:spcAft>
                          <a:spcPts val="0"/>
                        </a:spcAft>
                      </a:pPr>
                      <a:r>
                        <a:rPr lang="it-IT" sz="1600">
                          <a:effectLst/>
                        </a:rPr>
                        <a:t>12,30 – 13,00</a:t>
                      </a:r>
                      <a:endParaRPr lang="it-IT" sz="1600">
                        <a:effectLst/>
                        <a:latin typeface="Calibri"/>
                        <a:ea typeface="Times New Roman"/>
                        <a:cs typeface="Times New Roman"/>
                      </a:endParaRPr>
                    </a:p>
                  </a:txBody>
                  <a:tcPr marL="68580" marR="68580" marT="0" marB="0"/>
                </a:tc>
                <a:tc gridSpan="3">
                  <a:txBody>
                    <a:bodyPr/>
                    <a:lstStyle/>
                    <a:p>
                      <a:pPr algn="just">
                        <a:lnSpc>
                          <a:spcPct val="115000"/>
                        </a:lnSpc>
                        <a:spcAft>
                          <a:spcPts val="0"/>
                        </a:spcAft>
                      </a:pPr>
                      <a:r>
                        <a:rPr lang="it-IT" sz="1600" dirty="0">
                          <a:effectLst/>
                        </a:rPr>
                        <a:t>Conclusione visita e congedo dalla scuola </a:t>
                      </a:r>
                      <a:endParaRPr lang="it-IT" sz="1600" dirty="0">
                        <a:effectLst/>
                        <a:latin typeface="Calibri"/>
                        <a:ea typeface="Times New Roman"/>
                        <a:cs typeface="Times New Roman"/>
                      </a:endParaRPr>
                    </a:p>
                  </a:txBody>
                  <a:tcPr marL="68580" marR="68580" marT="0" marB="0"/>
                </a:tc>
                <a:tc hMerge="1">
                  <a:txBody>
                    <a:bodyPr/>
                    <a:lstStyle/>
                    <a:p>
                      <a:endParaRPr lang="it-IT"/>
                    </a:p>
                  </a:txBody>
                  <a:tcPr/>
                </a:tc>
                <a:tc hMerge="1">
                  <a:txBody>
                    <a:bodyPr/>
                    <a:lstStyle/>
                    <a:p>
                      <a:endParaRPr lang="it-IT"/>
                    </a:p>
                  </a:txBody>
                  <a:tcPr/>
                </a:tc>
                <a:tc>
                  <a:txBody>
                    <a:bodyPr/>
                    <a:lstStyle/>
                    <a:p>
                      <a:pPr algn="just">
                        <a:lnSpc>
                          <a:spcPct val="115000"/>
                        </a:lnSpc>
                        <a:spcAft>
                          <a:spcPts val="0"/>
                        </a:spcAft>
                      </a:pPr>
                      <a:r>
                        <a:rPr lang="it-IT" sz="1600" dirty="0">
                          <a:effectLst/>
                        </a:rPr>
                        <a:t> </a:t>
                      </a:r>
                      <a:endParaRPr lang="it-IT" sz="16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89085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64</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67407"/>
            <a:ext cx="9759106" cy="800219"/>
          </a:xfrm>
          <a:prstGeom prst="rect">
            <a:avLst/>
          </a:prstGeom>
          <a:solidFill>
            <a:schemeClr val="accent2">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8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Esempio di lettera da inviare</a:t>
            </a:r>
            <a:r>
              <a:rPr kumimoji="0" lang="it-IT" altLang="it-IT" sz="2800" b="1" i="0" u="none" strike="noStrike" cap="none" normalizeH="0" dirty="0" smtClean="0">
                <a:ln>
                  <a:noFill/>
                </a:ln>
                <a:solidFill>
                  <a:schemeClr val="tx1"/>
                </a:solidFill>
                <a:effectLst/>
                <a:latin typeface="Cambria" panose="02040503050406030204" pitchFamily="18" charset="0"/>
                <a:ea typeface="Times New Roman" pitchFamily="18" charset="0"/>
                <a:cs typeface="Times New Roman" pitchFamily="18" charset="0"/>
              </a:rPr>
              <a:t> alle scuole</a:t>
            </a:r>
            <a:endParaRPr kumimoji="0" lang="it-IT" altLang="it-IT" sz="2800"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ttangolo 4"/>
          <p:cNvSpPr/>
          <p:nvPr/>
        </p:nvSpPr>
        <p:spPr>
          <a:xfrm>
            <a:off x="1088069" y="2014539"/>
            <a:ext cx="9994839" cy="4524315"/>
          </a:xfrm>
          <a:prstGeom prst="rect">
            <a:avLst/>
          </a:prstGeom>
        </p:spPr>
        <p:txBody>
          <a:bodyPr wrap="square">
            <a:spAutoFit/>
          </a:bodyPr>
          <a:lstStyle/>
          <a:p>
            <a:r>
              <a:rPr lang="it-IT" dirty="0"/>
              <a:t>Stim. Dirigente,</a:t>
            </a:r>
          </a:p>
          <a:p>
            <a:r>
              <a:rPr lang="it-IT" dirty="0"/>
              <a:t>sono il dirigente scolastico …  e insieme al dott. .. faccio parte del </a:t>
            </a:r>
            <a:r>
              <a:rPr lang="it-IT" i="1" dirty="0"/>
              <a:t>team</a:t>
            </a:r>
            <a:r>
              <a:rPr lang="it-IT" dirty="0"/>
              <a:t> di valutazione del progetto Valutazione e miglioramento, costituito dall'Invalsi per visitare la sua scuola.</a:t>
            </a:r>
          </a:p>
          <a:p>
            <a:r>
              <a:rPr lang="it-IT" dirty="0">
                <a:effectLst>
                  <a:outerShdw blurRad="38100" dist="38100" dir="2700000" algn="tl">
                    <a:srgbClr val="000000">
                      <a:alpha val="43137"/>
                    </a:srgbClr>
                  </a:outerShdw>
                </a:effectLst>
              </a:rPr>
              <a:t>Come lei sa, il progetto Valutazione e miglioramento intende promuovere il miglioramento delle istituzioni scolastiche attraverso un percorso che, partendo dalla valutazione esterna, si propone di supportare l'attivazione di processi interni finalizzati all'autovalutazione e all'apprendimento organizzativo. La prima fase del progetto prevede una visita da parte di un team di valutatori esterno che ha l'obiettivo di promuovere la funzione formativa della valutazione per innescare processi di autoriflessione e autovalutazione dai quali prende avvio il miglioramento.</a:t>
            </a:r>
          </a:p>
          <a:p>
            <a:r>
              <a:rPr lang="it-IT" dirty="0">
                <a:solidFill>
                  <a:srgbClr val="0070C0"/>
                </a:solidFill>
                <a:effectLst>
                  <a:outerShdw blurRad="38100" dist="38100" dir="2700000" algn="tl">
                    <a:srgbClr val="000000">
                      <a:alpha val="43137"/>
                    </a:srgbClr>
                  </a:outerShdw>
                </a:effectLst>
              </a:rPr>
              <a:t>La visita, della durata di tre giorni, prevede il coinvolgimento delle varie componenti scolastiche attraverso interviste e </a:t>
            </a:r>
            <a:r>
              <a:rPr lang="it-IT" i="1" dirty="0">
                <a:solidFill>
                  <a:srgbClr val="0070C0"/>
                </a:solidFill>
                <a:effectLst>
                  <a:outerShdw blurRad="38100" dist="38100" dir="2700000" algn="tl">
                    <a:srgbClr val="000000">
                      <a:alpha val="43137"/>
                    </a:srgbClr>
                  </a:outerShdw>
                </a:effectLst>
              </a:rPr>
              <a:t>focus </a:t>
            </a:r>
            <a:r>
              <a:rPr lang="it-IT" i="1" dirty="0" err="1">
                <a:solidFill>
                  <a:srgbClr val="0070C0"/>
                </a:solidFill>
                <a:effectLst>
                  <a:outerShdw blurRad="38100" dist="38100" dir="2700000" algn="tl">
                    <a:srgbClr val="000000">
                      <a:alpha val="43137"/>
                    </a:srgbClr>
                  </a:outerShdw>
                </a:effectLst>
              </a:rPr>
              <a:t>group</a:t>
            </a:r>
            <a:r>
              <a:rPr lang="it-IT" dirty="0">
                <a:solidFill>
                  <a:srgbClr val="0070C0"/>
                </a:solidFill>
                <a:effectLst>
                  <a:outerShdw blurRad="38100" dist="38100" dir="2700000" algn="tl">
                    <a:srgbClr val="000000">
                      <a:alpha val="43137"/>
                    </a:srgbClr>
                  </a:outerShdw>
                </a:effectLst>
              </a:rPr>
              <a:t>, la raccolta di ulteriori documenti prodotti dalla scuola e la visita agli spazi della scuola.</a:t>
            </a:r>
          </a:p>
          <a:p>
            <a:r>
              <a:rPr lang="it-IT" dirty="0">
                <a:solidFill>
                  <a:srgbClr val="0070C0"/>
                </a:solidFill>
                <a:effectLst>
                  <a:outerShdw blurRad="38100" dist="38100" dir="2700000" algn="tl">
                    <a:srgbClr val="000000">
                      <a:alpha val="43137"/>
                    </a:srgbClr>
                  </a:outerShdw>
                </a:effectLst>
              </a:rPr>
              <a:t>Nell'attesa di chiamarla per fornirle i chiarimenti necessari e per concordare i dettagli organizzativi, le riassumiamo in modo schematico l'articolazione della visita (possono essere concordate alcune modifiche in relazione agli impegni scolastici dei docenti):</a:t>
            </a:r>
          </a:p>
        </p:txBody>
      </p:sp>
    </p:spTree>
    <p:extLst>
      <p:ext uri="{BB962C8B-B14F-4D97-AF65-F5344CB8AC3E}">
        <p14:creationId xmlns:p14="http://schemas.microsoft.com/office/powerpoint/2010/main" val="18759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65</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67407"/>
            <a:ext cx="9759106" cy="800219"/>
          </a:xfrm>
          <a:prstGeom prst="rect">
            <a:avLst/>
          </a:prstGeom>
          <a:solidFill>
            <a:schemeClr val="accent2">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8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Esempio di lettera da inviare</a:t>
            </a:r>
            <a:r>
              <a:rPr kumimoji="0" lang="it-IT" altLang="it-IT" sz="2800" b="1" i="0" u="none" strike="noStrike" cap="none" normalizeH="0" dirty="0" smtClean="0">
                <a:ln>
                  <a:noFill/>
                </a:ln>
                <a:solidFill>
                  <a:schemeClr val="tx1"/>
                </a:solidFill>
                <a:effectLst/>
                <a:latin typeface="Cambria" panose="02040503050406030204" pitchFamily="18" charset="0"/>
                <a:ea typeface="Times New Roman" pitchFamily="18" charset="0"/>
                <a:cs typeface="Times New Roman" pitchFamily="18" charset="0"/>
              </a:rPr>
              <a:t> alle scuole</a:t>
            </a:r>
            <a:endParaRPr kumimoji="0" lang="it-IT" altLang="it-IT" sz="2800"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ttangolo 4"/>
          <p:cNvSpPr/>
          <p:nvPr/>
        </p:nvSpPr>
        <p:spPr>
          <a:xfrm>
            <a:off x="1166648" y="2067626"/>
            <a:ext cx="9759106" cy="4401205"/>
          </a:xfrm>
          <a:prstGeom prst="rect">
            <a:avLst/>
          </a:prstGeom>
        </p:spPr>
        <p:txBody>
          <a:bodyPr wrap="square">
            <a:spAutoFit/>
          </a:bodyPr>
          <a:lstStyle/>
          <a:p>
            <a:r>
              <a:rPr lang="it-IT" sz="2000" dirty="0"/>
              <a:t>Le interviste ai docenti curricolari e ai docenti con incarichi di responsabilità (es. funzione strumentale, collaboratore del DS, responsabile di progetti o di gruppi di lavoro o referente di specifiche attività) hanno lo scopo di esplorare i 10 ambiti su cui si concentra l'analisi valutativa: </a:t>
            </a:r>
          </a:p>
          <a:p>
            <a:pPr marL="342900" lvl="0" indent="-342900">
              <a:buClr>
                <a:srgbClr val="002060"/>
              </a:buClr>
              <a:buFont typeface="+mj-lt"/>
              <a:buAutoNum type="arabicPeriod"/>
            </a:pPr>
            <a:r>
              <a:rPr lang="it-IT" sz="2000" dirty="0" smtClean="0">
                <a:solidFill>
                  <a:srgbClr val="0070C0"/>
                </a:solidFill>
                <a:effectLst>
                  <a:outerShdw blurRad="38100" dist="38100" dir="2700000" algn="tl">
                    <a:srgbClr val="000000">
                      <a:alpha val="43137"/>
                    </a:srgbClr>
                  </a:outerShdw>
                </a:effectLst>
              </a:rPr>
              <a:t>selezione </a:t>
            </a:r>
            <a:r>
              <a:rPr lang="it-IT" sz="2000" dirty="0">
                <a:solidFill>
                  <a:srgbClr val="0070C0"/>
                </a:solidFill>
                <a:effectLst>
                  <a:outerShdw blurRad="38100" dist="38100" dir="2700000" algn="tl">
                    <a:srgbClr val="000000">
                      <a:alpha val="43137"/>
                    </a:srgbClr>
                  </a:outerShdw>
                </a:effectLst>
              </a:rPr>
              <a:t>dei </a:t>
            </a:r>
            <a:r>
              <a:rPr lang="it-IT" sz="2000" dirty="0" err="1">
                <a:solidFill>
                  <a:srgbClr val="0070C0"/>
                </a:solidFill>
                <a:effectLst>
                  <a:outerShdw blurRad="38100" dist="38100" dir="2700000" algn="tl">
                    <a:srgbClr val="000000">
                      <a:alpha val="43137"/>
                    </a:srgbClr>
                  </a:outerShdw>
                </a:effectLst>
              </a:rPr>
              <a:t>saperi</a:t>
            </a:r>
            <a:r>
              <a:rPr lang="it-IT" sz="2000" dirty="0">
                <a:solidFill>
                  <a:srgbClr val="0070C0"/>
                </a:solidFill>
                <a:effectLst>
                  <a:outerShdw blurRad="38100" dist="38100" dir="2700000" algn="tl">
                    <a:srgbClr val="000000">
                      <a:alpha val="43137"/>
                    </a:srgbClr>
                  </a:outerShdw>
                </a:effectLst>
              </a:rPr>
              <a:t>, scelte curricolari e offerta formativa</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progettazione della didattica e valutazione degli studenti</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sviluppo della relazione educativa e tra pari</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inclusione, integrazione, differenziazione dei percorsi</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continuità e orientamento</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identità strategica e capacità di direzione della scuola (</a:t>
            </a:r>
            <a:r>
              <a:rPr lang="it-IT" sz="2000" i="1" dirty="0">
                <a:solidFill>
                  <a:srgbClr val="0070C0"/>
                </a:solidFill>
                <a:effectLst>
                  <a:outerShdw blurRad="38100" dist="38100" dir="2700000" algn="tl">
                    <a:srgbClr val="000000">
                      <a:alpha val="43137"/>
                    </a:srgbClr>
                  </a:outerShdw>
                </a:effectLst>
              </a:rPr>
              <a:t>leadership)</a:t>
            </a:r>
            <a:endParaRPr lang="it-IT" sz="2000" dirty="0">
              <a:solidFill>
                <a:srgbClr val="0070C0"/>
              </a:solidFill>
              <a:effectLst>
                <a:outerShdw blurRad="38100" dist="38100" dir="2700000" algn="tl">
                  <a:srgbClr val="000000">
                    <a:alpha val="43137"/>
                  </a:srgbClr>
                </a:outerShdw>
              </a:effectLst>
            </a:endParaRP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gestione strategica delle risorse</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sviluppo professionale delle risorse</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capacità di governo del territorio e rapporti con le famiglie</a:t>
            </a:r>
          </a:p>
          <a:p>
            <a:pPr marL="342900" lvl="0" indent="-342900">
              <a:buClr>
                <a:srgbClr val="002060"/>
              </a:buClr>
              <a:buFont typeface="+mj-lt"/>
              <a:buAutoNum type="arabicPeriod"/>
            </a:pPr>
            <a:r>
              <a:rPr lang="it-IT" sz="2000" dirty="0">
                <a:solidFill>
                  <a:srgbClr val="0070C0"/>
                </a:solidFill>
                <a:effectLst>
                  <a:outerShdw blurRad="38100" dist="38100" dir="2700000" algn="tl">
                    <a:srgbClr val="000000">
                      <a:alpha val="43137"/>
                    </a:srgbClr>
                  </a:outerShdw>
                </a:effectLst>
              </a:rPr>
              <a:t>attività di autovalutazione</a:t>
            </a:r>
          </a:p>
        </p:txBody>
      </p:sp>
    </p:spTree>
    <p:extLst>
      <p:ext uri="{BB962C8B-B14F-4D97-AF65-F5344CB8AC3E}">
        <p14:creationId xmlns:p14="http://schemas.microsoft.com/office/powerpoint/2010/main" val="417222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3" name="Segnaposto numero diapositiva 2"/>
          <p:cNvSpPr>
            <a:spLocks noGrp="1"/>
          </p:cNvSpPr>
          <p:nvPr>
            <p:ph type="sldNum" sz="quarter" idx="12"/>
          </p:nvPr>
        </p:nvSpPr>
        <p:spPr/>
        <p:txBody>
          <a:bodyPr/>
          <a:lstStyle/>
          <a:p>
            <a:pPr rtl="0"/>
            <a:fld id="{0FF54DE5-C571-48E8-A5BC-B369434E2F44}" type="slidenum">
              <a:rPr lang="it-IT" noProof="0" smtClean="0"/>
              <a:t>66</a:t>
            </a:fld>
            <a:endParaRPr lang="it-IT" noProof="0" dirty="0"/>
          </a:p>
        </p:txBody>
      </p:sp>
      <p:sp>
        <p:nvSpPr>
          <p:cNvPr id="6" name="CasellaDiTesto 5"/>
          <p:cNvSpPr txBox="1"/>
          <p:nvPr/>
        </p:nvSpPr>
        <p:spPr>
          <a:xfrm>
            <a:off x="1166647" y="168900"/>
            <a:ext cx="9112469" cy="1015663"/>
          </a:xfrm>
          <a:prstGeom prst="rect">
            <a:avLst/>
          </a:prstGeom>
          <a:noFill/>
        </p:spPr>
        <p:txBody>
          <a:bodyPr wrap="square" rtlCol="0">
            <a:spAutoFit/>
          </a:bodyPr>
          <a:lstStyle/>
          <a:p>
            <a:r>
              <a:rPr lang="it-IT" sz="6000" dirty="0" smtClean="0">
                <a:latin typeface="Tw Cen MT" panose="020B0602020104020603" pitchFamily="34" charset="0"/>
              </a:rPr>
              <a:t>La visita</a:t>
            </a:r>
            <a:endParaRPr lang="it-IT" sz="6000" dirty="0">
              <a:latin typeface="Tw Cen MT" panose="020B0602020104020603" pitchFamily="34" charset="0"/>
            </a:endParaRPr>
          </a:p>
        </p:txBody>
      </p:sp>
      <p:sp>
        <p:nvSpPr>
          <p:cNvPr id="8" name="Rectangle 1"/>
          <p:cNvSpPr>
            <a:spLocks noChangeArrowheads="1"/>
          </p:cNvSpPr>
          <p:nvPr/>
        </p:nvSpPr>
        <p:spPr bwMode="auto">
          <a:xfrm>
            <a:off x="1166647" y="1267407"/>
            <a:ext cx="9759106" cy="800219"/>
          </a:xfrm>
          <a:prstGeom prst="rect">
            <a:avLst/>
          </a:prstGeom>
          <a:solidFill>
            <a:schemeClr val="accent2">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2800" b="1" i="0" u="none" strike="noStrike" cap="none" normalizeH="0" baseline="0" dirty="0" smtClean="0">
                <a:ln>
                  <a:noFill/>
                </a:ln>
                <a:solidFill>
                  <a:schemeClr val="tx1"/>
                </a:solidFill>
                <a:effectLst/>
                <a:latin typeface="Cambria" panose="02040503050406030204" pitchFamily="18" charset="0"/>
                <a:ea typeface="Times New Roman" pitchFamily="18" charset="0"/>
                <a:cs typeface="Times New Roman" pitchFamily="18" charset="0"/>
              </a:rPr>
              <a:t>Esempio di lettera da inviare</a:t>
            </a:r>
            <a:r>
              <a:rPr kumimoji="0" lang="it-IT" altLang="it-IT" sz="2800" b="1" i="0" u="none" strike="noStrike" cap="none" normalizeH="0" dirty="0" smtClean="0">
                <a:ln>
                  <a:noFill/>
                </a:ln>
                <a:solidFill>
                  <a:schemeClr val="tx1"/>
                </a:solidFill>
                <a:effectLst/>
                <a:latin typeface="Cambria" panose="02040503050406030204" pitchFamily="18" charset="0"/>
                <a:ea typeface="Times New Roman" pitchFamily="18" charset="0"/>
                <a:cs typeface="Times New Roman" pitchFamily="18" charset="0"/>
              </a:rPr>
              <a:t> alle scuole</a:t>
            </a:r>
            <a:endParaRPr kumimoji="0" lang="it-IT" altLang="it-IT" sz="2800" b="0" i="0" u="none" strike="noStrike" cap="none" normalizeH="0" baseline="0" dirty="0" smtClean="0">
              <a:ln>
                <a:noFill/>
              </a:ln>
              <a:solidFill>
                <a:schemeClr val="tx1"/>
              </a:solidFill>
              <a:effectLst/>
              <a:latin typeface="Cambria" panose="0204050305040603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ttangolo 4"/>
          <p:cNvSpPr/>
          <p:nvPr/>
        </p:nvSpPr>
        <p:spPr>
          <a:xfrm>
            <a:off x="1166648" y="2067626"/>
            <a:ext cx="9759106" cy="3785652"/>
          </a:xfrm>
          <a:prstGeom prst="rect">
            <a:avLst/>
          </a:prstGeom>
        </p:spPr>
        <p:txBody>
          <a:bodyPr wrap="square">
            <a:spAutoFit/>
          </a:bodyPr>
          <a:lstStyle/>
          <a:p>
            <a:r>
              <a:rPr lang="it-IT" sz="2000" dirty="0" smtClean="0"/>
              <a:t>Le </a:t>
            </a:r>
            <a:r>
              <a:rPr lang="it-IT" sz="2000" dirty="0"/>
              <a:t>interviste al Dirigente scolastico, al DSGA e ai docenti con incarichi di responsabilità hanno lo scopo di indagare alcune aree afferenti i processi organizzativi:</a:t>
            </a:r>
          </a:p>
          <a:p>
            <a:pPr marL="457200" lvl="0" indent="-457200">
              <a:buFont typeface="+mj-lt"/>
              <a:buAutoNum type="arabicPeriod"/>
            </a:pPr>
            <a:r>
              <a:rPr lang="it-IT" sz="2000" dirty="0">
                <a:solidFill>
                  <a:srgbClr val="0070C0"/>
                </a:solidFill>
                <a:effectLst>
                  <a:outerShdw blurRad="38100" dist="38100" dir="2700000" algn="tl">
                    <a:srgbClr val="000000">
                      <a:alpha val="43137"/>
                    </a:srgbClr>
                  </a:outerShdw>
                </a:effectLst>
              </a:rPr>
              <a:t>identità strategica e capacità di direzione della scuola (</a:t>
            </a:r>
            <a:r>
              <a:rPr lang="it-IT" sz="2000" i="1" dirty="0">
                <a:solidFill>
                  <a:srgbClr val="0070C0"/>
                </a:solidFill>
                <a:effectLst>
                  <a:outerShdw blurRad="38100" dist="38100" dir="2700000" algn="tl">
                    <a:srgbClr val="000000">
                      <a:alpha val="43137"/>
                    </a:srgbClr>
                  </a:outerShdw>
                </a:effectLst>
              </a:rPr>
              <a:t>leadership)</a:t>
            </a:r>
            <a:endParaRPr lang="it-IT" sz="2000" dirty="0">
              <a:solidFill>
                <a:srgbClr val="0070C0"/>
              </a:solidFill>
              <a:effectLst>
                <a:outerShdw blurRad="38100" dist="38100" dir="2700000" algn="tl">
                  <a:srgbClr val="000000">
                    <a:alpha val="43137"/>
                  </a:srgbClr>
                </a:outerShdw>
              </a:effectLst>
            </a:endParaRPr>
          </a:p>
          <a:p>
            <a:pPr marL="457200" lvl="0" indent="-457200">
              <a:buFont typeface="+mj-lt"/>
              <a:buAutoNum type="arabicPeriod"/>
            </a:pPr>
            <a:r>
              <a:rPr lang="it-IT" sz="2000" dirty="0">
                <a:solidFill>
                  <a:srgbClr val="0070C0"/>
                </a:solidFill>
                <a:effectLst>
                  <a:outerShdw blurRad="38100" dist="38100" dir="2700000" algn="tl">
                    <a:srgbClr val="000000">
                      <a:alpha val="43137"/>
                    </a:srgbClr>
                  </a:outerShdw>
                </a:effectLst>
              </a:rPr>
              <a:t>gestione strategica delle risorse</a:t>
            </a:r>
          </a:p>
          <a:p>
            <a:pPr marL="457200" lvl="0" indent="-457200">
              <a:buFont typeface="+mj-lt"/>
              <a:buAutoNum type="arabicPeriod"/>
            </a:pPr>
            <a:r>
              <a:rPr lang="it-IT" sz="2000" dirty="0">
                <a:solidFill>
                  <a:srgbClr val="0070C0"/>
                </a:solidFill>
                <a:effectLst>
                  <a:outerShdw blurRad="38100" dist="38100" dir="2700000" algn="tl">
                    <a:srgbClr val="000000">
                      <a:alpha val="43137"/>
                    </a:srgbClr>
                  </a:outerShdw>
                </a:effectLst>
              </a:rPr>
              <a:t>sviluppo professionale delle risorse</a:t>
            </a:r>
          </a:p>
          <a:p>
            <a:r>
              <a:rPr lang="it-IT" sz="2000" dirty="0"/>
              <a:t>Al fine di ottimizzare i tempi, la invitiamo a comunicare al personale coinvolto la nostra presenza e a predisporre spazi adeguati per lo svolgimento dei colloqui di gruppo e delle interviste. Per prime sarebbe ideale un'aula o saletta con la possibilità di disporre le sedie in circolo o a U (attorno ai banchi riuniti o ad un tavolo) e di proiettare alcune </a:t>
            </a:r>
            <a:r>
              <a:rPr lang="it-IT" sz="2000" i="1" dirty="0"/>
              <a:t>slide</a:t>
            </a:r>
            <a:r>
              <a:rPr lang="it-IT" sz="2000" dirty="0"/>
              <a:t>. Per le interviste individuali è opportuno uno spazio tranquillo che garantisca la riservatezza dei colloqui.</a:t>
            </a:r>
          </a:p>
        </p:txBody>
      </p:sp>
    </p:spTree>
    <p:extLst>
      <p:ext uri="{BB962C8B-B14F-4D97-AF65-F5344CB8AC3E}">
        <p14:creationId xmlns:p14="http://schemas.microsoft.com/office/powerpoint/2010/main" val="4079541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rtl="0"/>
            <a:r>
              <a:rPr lang="en-US" sz="6000" dirty="0" smtClean="0"/>
              <a:t>Grazie per </a:t>
            </a:r>
            <a:r>
              <a:rPr lang="en-US" sz="6000" dirty="0" err="1" smtClean="0"/>
              <a:t>l’attenzione</a:t>
            </a:r>
            <a:endParaRPr lang="en-US" sz="6000" dirty="0"/>
          </a:p>
        </p:txBody>
      </p:sp>
      <p:sp>
        <p:nvSpPr>
          <p:cNvPr id="4" name="Segnaposto piè di pagina 3"/>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67</a:t>
            </a:fld>
            <a:endParaRPr lang="it-IT" noProof="0" dirty="0"/>
          </a:p>
        </p:txBody>
      </p:sp>
    </p:spTree>
    <p:extLst>
      <p:ext uri="{BB962C8B-B14F-4D97-AF65-F5344CB8AC3E}">
        <p14:creationId xmlns:p14="http://schemas.microsoft.com/office/powerpoint/2010/main" val="3735822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normAutofit/>
          </a:bodyPr>
          <a:lstStyle/>
          <a:p>
            <a:r>
              <a:rPr lang="en-US" sz="6000" b="1" dirty="0"/>
              <a:t>Grazie per </a:t>
            </a:r>
            <a:r>
              <a:rPr lang="en-US" sz="6000" b="1" dirty="0" err="1"/>
              <a:t>l’attenzione</a:t>
            </a:r>
            <a:endParaRPr lang="en-US" sz="6000" b="1" dirty="0"/>
          </a:p>
        </p:txBody>
      </p:sp>
      <p:sp>
        <p:nvSpPr>
          <p:cNvPr id="4" name="Segnaposto piè di pagina 3"/>
          <p:cNvSpPr>
            <a:spLocks noGrp="1"/>
          </p:cNvSpPr>
          <p:nvPr>
            <p:ph type="ftr" sz="quarter" idx="11"/>
          </p:nvPr>
        </p:nvSpPr>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68</a:t>
            </a:fld>
            <a:endParaRPr lang="it-IT" noProof="0" dirty="0"/>
          </a:p>
        </p:txBody>
      </p:sp>
    </p:spTree>
    <p:extLst>
      <p:ext uri="{BB962C8B-B14F-4D97-AF65-F5344CB8AC3E}">
        <p14:creationId xmlns:p14="http://schemas.microsoft.com/office/powerpoint/2010/main" val="2741679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7</a:t>
            </a:fld>
            <a:endParaRPr lang="it-IT" noProof="0" dirty="0"/>
          </a:p>
        </p:txBody>
      </p:sp>
      <p:sp>
        <p:nvSpPr>
          <p:cNvPr id="6" name="Rettangolo arrotondato 5"/>
          <p:cNvSpPr/>
          <p:nvPr/>
        </p:nvSpPr>
        <p:spPr>
          <a:xfrm>
            <a:off x="1250576" y="1285040"/>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IL PROGETTO VSQ </a:t>
            </a:r>
            <a:r>
              <a:rPr lang="it-IT" sz="2400" dirty="0" smtClean="0"/>
              <a:t>- </a:t>
            </a:r>
            <a:r>
              <a:rPr lang="it-IT" sz="2400" dirty="0"/>
              <a:t>VALUTAZIONE DELLE SCUOLE</a:t>
            </a:r>
            <a:endParaRPr lang="it-IT" sz="2100" dirty="0"/>
          </a:p>
        </p:txBody>
      </p:sp>
      <p:sp>
        <p:nvSpPr>
          <p:cNvPr id="7" name="Rettangolo arrotondato 6"/>
          <p:cNvSpPr/>
          <p:nvPr/>
        </p:nvSpPr>
        <p:spPr>
          <a:xfrm>
            <a:off x="3230348" y="1890021"/>
            <a:ext cx="5342152" cy="641445"/>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a:t>Scuole partecipanti</a:t>
            </a:r>
            <a:endParaRPr lang="it-IT" sz="3600" dirty="0">
              <a:solidFill>
                <a:srgbClr val="CC3300"/>
              </a:solidFill>
            </a:endParaRPr>
          </a:p>
        </p:txBody>
      </p:sp>
      <p:sp>
        <p:nvSpPr>
          <p:cNvPr id="15" name="CasellaDiTesto 14"/>
          <p:cNvSpPr txBox="1"/>
          <p:nvPr/>
        </p:nvSpPr>
        <p:spPr>
          <a:xfrm>
            <a:off x="1054100" y="2692401"/>
            <a:ext cx="10119658" cy="3477875"/>
          </a:xfrm>
          <a:prstGeom prst="rect">
            <a:avLst/>
          </a:prstGeom>
          <a:noFill/>
        </p:spPr>
        <p:txBody>
          <a:bodyPr wrap="square" rtlCol="0">
            <a:spAutoFit/>
          </a:bodyPr>
          <a:lstStyle/>
          <a:p>
            <a:pPr algn="just"/>
            <a:r>
              <a:rPr lang="it-IT" sz="2000" dirty="0" smtClean="0"/>
              <a:t>«Allo </a:t>
            </a:r>
            <a:r>
              <a:rPr lang="it-IT" sz="2000" dirty="0"/>
              <a:t>scopo di individuare le scuole migliori in un determinato territorio, il progetto VSQ è stato proposto in un primo momento alle scuole delle province di Pisa e di Siracusa. </a:t>
            </a:r>
            <a:endParaRPr lang="it-IT" sz="2000" dirty="0" smtClean="0"/>
          </a:p>
          <a:p>
            <a:pPr algn="just"/>
            <a:r>
              <a:rPr lang="it-IT" sz="2000" dirty="0" smtClean="0"/>
              <a:t>La </a:t>
            </a:r>
            <a:r>
              <a:rPr lang="it-IT" sz="2000" dirty="0"/>
              <a:t>mancata adesione da parte delle scuole in provincia di Pisa portò a individuare altre province: Arezzo, Mantova e Pavia. </a:t>
            </a:r>
            <a:endParaRPr lang="it-IT" sz="2000" dirty="0" smtClean="0"/>
          </a:p>
          <a:p>
            <a:pPr algn="just"/>
            <a:r>
              <a:rPr lang="it-IT" sz="2000" dirty="0" smtClean="0"/>
              <a:t>Hanno </a:t>
            </a:r>
            <a:r>
              <a:rPr lang="it-IT" sz="2000" dirty="0"/>
              <a:t>partecipato al progetto in totale </a:t>
            </a:r>
            <a:r>
              <a:rPr lang="it-IT" sz="2000" b="1" dirty="0">
                <a:solidFill>
                  <a:srgbClr val="2E3A2E"/>
                </a:solidFill>
                <a:effectLst>
                  <a:outerShdw blurRad="38100" dist="38100" dir="2700000" algn="tl">
                    <a:srgbClr val="000000">
                      <a:alpha val="43137"/>
                    </a:srgbClr>
                  </a:outerShdw>
                </a:effectLst>
              </a:rPr>
              <a:t>77 scuole tra istituti comprensivi e scuole secondarie di I grado, </a:t>
            </a:r>
            <a:r>
              <a:rPr lang="it-IT" sz="2000" dirty="0"/>
              <a:t>di cui 25 nel nord, 15 in provincia di Arezzo, 38 in provincia di Siracusa. </a:t>
            </a:r>
            <a:endParaRPr lang="it-IT" sz="2000" dirty="0" smtClean="0"/>
          </a:p>
          <a:p>
            <a:pPr algn="just"/>
            <a:r>
              <a:rPr lang="it-IT" sz="2000" dirty="0" smtClean="0"/>
              <a:t>In </a:t>
            </a:r>
            <a:r>
              <a:rPr lang="it-IT" sz="2000" dirty="0"/>
              <a:t>seguito a soppressioni, dimensionamenti e accorpamenti intervenuti dal 2010 in poi, le scuole nuovamente valutate nel 2013 sono state 74 (24 nord, 13 nel centro, 37 nel sud</a:t>
            </a:r>
            <a:r>
              <a:rPr lang="it-IT" sz="2000" dirty="0" smtClean="0"/>
              <a:t>).»</a:t>
            </a:r>
          </a:p>
        </p:txBody>
      </p:sp>
    </p:spTree>
    <p:extLst>
      <p:ext uri="{BB962C8B-B14F-4D97-AF65-F5344CB8AC3E}">
        <p14:creationId xmlns:p14="http://schemas.microsoft.com/office/powerpoint/2010/main" val="5449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smtClean="0"/>
              <a:t>Ezia Palmeri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8</a:t>
            </a:fld>
            <a:endParaRPr lang="it-IT" noProof="0" dirty="0"/>
          </a:p>
        </p:txBody>
      </p:sp>
      <p:sp>
        <p:nvSpPr>
          <p:cNvPr id="6" name="Rettangolo arrotondato 5"/>
          <p:cNvSpPr/>
          <p:nvPr/>
        </p:nvSpPr>
        <p:spPr>
          <a:xfrm>
            <a:off x="1250576" y="1339686"/>
            <a:ext cx="9681882" cy="578224"/>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IL PROGETTO VSQ </a:t>
            </a:r>
            <a:r>
              <a:rPr lang="it-IT" sz="2400" dirty="0" smtClean="0"/>
              <a:t>- </a:t>
            </a:r>
            <a:r>
              <a:rPr lang="it-IT" sz="2400" dirty="0"/>
              <a:t>VALUTAZIONE DELLE SCUOLE</a:t>
            </a:r>
            <a:endParaRPr lang="it-IT" sz="2100" dirty="0"/>
          </a:p>
        </p:txBody>
      </p:sp>
      <p:sp>
        <p:nvSpPr>
          <p:cNvPr id="7" name="Rettangolo arrotondato 6"/>
          <p:cNvSpPr/>
          <p:nvPr/>
        </p:nvSpPr>
        <p:spPr>
          <a:xfrm>
            <a:off x="4064000" y="1946383"/>
            <a:ext cx="3860800" cy="832474"/>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2. Valutazione  </a:t>
            </a:r>
            <a:r>
              <a:rPr lang="it-IT" b="1" dirty="0" smtClean="0">
                <a:solidFill>
                  <a:schemeClr val="tx1"/>
                </a:solidFill>
              </a:rPr>
              <a:t>degli  apprendimenti</a:t>
            </a:r>
            <a:endParaRPr lang="it-IT" b="1" dirty="0">
              <a:solidFill>
                <a:schemeClr val="tx1"/>
              </a:solidFill>
            </a:endParaRPr>
          </a:p>
        </p:txBody>
      </p:sp>
      <p:sp>
        <p:nvSpPr>
          <p:cNvPr id="8" name="Rettangolo arrotondato 7"/>
          <p:cNvSpPr/>
          <p:nvPr/>
        </p:nvSpPr>
        <p:spPr>
          <a:xfrm>
            <a:off x="863599" y="1917910"/>
            <a:ext cx="3200401" cy="868906"/>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rPr>
              <a:t>1. Dati di sintesi delle scuole</a:t>
            </a:r>
          </a:p>
          <a:p>
            <a:pPr algn="ctr"/>
            <a:r>
              <a:rPr lang="it-IT" sz="1600" b="1" dirty="0" smtClean="0">
                <a:solidFill>
                  <a:schemeClr val="tx1"/>
                </a:solidFill>
              </a:rPr>
              <a:t>(Sistema informativo </a:t>
            </a:r>
            <a:r>
              <a:rPr lang="it-IT" sz="1600" b="1" dirty="0" err="1" smtClean="0">
                <a:solidFill>
                  <a:schemeClr val="tx1"/>
                </a:solidFill>
              </a:rPr>
              <a:t>Miur</a:t>
            </a:r>
            <a:r>
              <a:rPr lang="it-IT" sz="1600" b="1" dirty="0" smtClean="0">
                <a:solidFill>
                  <a:schemeClr val="tx1"/>
                </a:solidFill>
              </a:rPr>
              <a:t>)</a:t>
            </a:r>
            <a:endParaRPr lang="it-IT" sz="1600" dirty="0">
              <a:solidFill>
                <a:schemeClr val="tx1"/>
              </a:solidFill>
            </a:endParaRPr>
          </a:p>
        </p:txBody>
      </p:sp>
      <p:sp>
        <p:nvSpPr>
          <p:cNvPr id="10" name="Rettangolo arrotondato 9"/>
          <p:cNvSpPr/>
          <p:nvPr/>
        </p:nvSpPr>
        <p:spPr>
          <a:xfrm>
            <a:off x="7924800" y="1936126"/>
            <a:ext cx="3479800" cy="83247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3. Visite TEAM</a:t>
            </a:r>
          </a:p>
          <a:p>
            <a:pPr algn="ctr"/>
            <a:r>
              <a:rPr lang="it-IT" dirty="0" smtClean="0">
                <a:solidFill>
                  <a:schemeClr val="tx1"/>
                </a:solidFill>
              </a:rPr>
              <a:t>Clima organizzativo </a:t>
            </a:r>
          </a:p>
          <a:p>
            <a:pPr algn="ctr"/>
            <a:r>
              <a:rPr lang="it-IT" dirty="0" smtClean="0">
                <a:solidFill>
                  <a:schemeClr val="tx1"/>
                </a:solidFill>
              </a:rPr>
              <a:t>Ambiente di apprendimento</a:t>
            </a:r>
            <a:endParaRPr lang="it-IT" dirty="0">
              <a:solidFill>
                <a:schemeClr val="tx1"/>
              </a:solidFill>
            </a:endParaRPr>
          </a:p>
        </p:txBody>
      </p:sp>
      <p:sp>
        <p:nvSpPr>
          <p:cNvPr id="13" name="Freccia in giù 12"/>
          <p:cNvSpPr/>
          <p:nvPr/>
        </p:nvSpPr>
        <p:spPr>
          <a:xfrm rot="2394056">
            <a:off x="8279383" y="2911343"/>
            <a:ext cx="484632" cy="978408"/>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in giù 16"/>
          <p:cNvSpPr/>
          <p:nvPr/>
        </p:nvSpPr>
        <p:spPr>
          <a:xfrm>
            <a:off x="5644985" y="2786816"/>
            <a:ext cx="484632" cy="978408"/>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in giù 17"/>
          <p:cNvSpPr/>
          <p:nvPr/>
        </p:nvSpPr>
        <p:spPr>
          <a:xfrm rot="19790040">
            <a:off x="3007011" y="2925329"/>
            <a:ext cx="484632" cy="978408"/>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2793998" y="3816024"/>
            <a:ext cx="6413502" cy="100997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smtClean="0">
                <a:solidFill>
                  <a:srgbClr val="0070C0"/>
                </a:solidFill>
              </a:rPr>
              <a:t>Rapporto di valutazione</a:t>
            </a:r>
            <a:endParaRPr lang="it-IT" sz="2800" b="1" dirty="0">
              <a:solidFill>
                <a:srgbClr val="0070C0"/>
              </a:solidFill>
            </a:endParaRPr>
          </a:p>
        </p:txBody>
      </p:sp>
      <p:sp>
        <p:nvSpPr>
          <p:cNvPr id="19" name="Rettangolo 18"/>
          <p:cNvSpPr/>
          <p:nvPr/>
        </p:nvSpPr>
        <p:spPr>
          <a:xfrm>
            <a:off x="3830999" y="4965700"/>
            <a:ext cx="4191000" cy="863600"/>
          </a:xfrm>
          <a:prstGeom prst="rect">
            <a:avLst/>
          </a:prstGeom>
          <a:solidFill>
            <a:schemeClr val="bg2">
              <a:lumMod val="75000"/>
            </a:schemeClr>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rgbClr val="002060"/>
                </a:solidFill>
              </a:rPr>
              <a:t>Piano di miglioramento</a:t>
            </a:r>
            <a:endParaRPr lang="it-IT" sz="2400" b="1" dirty="0">
              <a:solidFill>
                <a:srgbClr val="002060"/>
              </a:solidFill>
            </a:endParaRPr>
          </a:p>
        </p:txBody>
      </p:sp>
      <p:sp>
        <p:nvSpPr>
          <p:cNvPr id="20" name="Rettangolo 19"/>
          <p:cNvSpPr/>
          <p:nvPr/>
        </p:nvSpPr>
        <p:spPr>
          <a:xfrm>
            <a:off x="5036401" y="5715000"/>
            <a:ext cx="1701800" cy="5969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002060"/>
                </a:solidFill>
              </a:rPr>
              <a:t>SCUOLE</a:t>
            </a:r>
            <a:endParaRPr lang="it-IT" sz="2000" b="1" dirty="0">
              <a:solidFill>
                <a:srgbClr val="002060"/>
              </a:solidFill>
            </a:endParaRPr>
          </a:p>
        </p:txBody>
      </p:sp>
      <p:sp>
        <p:nvSpPr>
          <p:cNvPr id="21" name="Rettangolo arrotondato 20"/>
          <p:cNvSpPr/>
          <p:nvPr/>
        </p:nvSpPr>
        <p:spPr>
          <a:xfrm>
            <a:off x="9368698" y="4536910"/>
            <a:ext cx="1724958" cy="1003300"/>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2E3A2E"/>
                </a:solidFill>
              </a:rPr>
              <a:t>Task force di supporto</a:t>
            </a:r>
            <a:endParaRPr lang="it-IT" dirty="0">
              <a:solidFill>
                <a:srgbClr val="2E3A2E"/>
              </a:solidFill>
            </a:endParaRPr>
          </a:p>
        </p:txBody>
      </p:sp>
      <p:sp>
        <p:nvSpPr>
          <p:cNvPr id="23" name="Freccia bidirezionale verticale 22"/>
          <p:cNvSpPr/>
          <p:nvPr/>
        </p:nvSpPr>
        <p:spPr>
          <a:xfrm rot="3812472">
            <a:off x="8567895" y="4691319"/>
            <a:ext cx="311651" cy="958559"/>
          </a:xfrm>
          <a:prstGeom prst="upDownArrow">
            <a:avLst/>
          </a:prstGeom>
          <a:solidFill>
            <a:schemeClr val="bg2"/>
          </a:solidFill>
          <a:ln w="3175">
            <a:solidFill>
              <a:srgbClr val="2E3A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79961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Progetti sperimentali di valutazione delle scuole</a:t>
            </a:r>
            <a:endParaRPr lang="it-IT" dirty="0"/>
          </a:p>
        </p:txBody>
      </p:sp>
      <p:sp>
        <p:nvSpPr>
          <p:cNvPr id="4" name="Segnaposto piè di pagina 3"/>
          <p:cNvSpPr>
            <a:spLocks noGrp="1"/>
          </p:cNvSpPr>
          <p:nvPr>
            <p:ph type="ftr" sz="quarter" idx="11"/>
          </p:nvPr>
        </p:nvSpPr>
        <p:spPr>
          <a:xfrm>
            <a:off x="2882910" y="6301759"/>
            <a:ext cx="6323082" cy="365126"/>
          </a:xfrm>
        </p:spPr>
        <p:txBody>
          <a:bodyPr/>
          <a:lstStyle/>
          <a:p>
            <a:pPr rtl="0"/>
            <a:r>
              <a:rPr lang="it-IT" noProof="0" dirty="0" smtClean="0"/>
              <a:t>Ezia </a:t>
            </a:r>
            <a:r>
              <a:rPr lang="it-IT" noProof="0" dirty="0" err="1" smtClean="0"/>
              <a:t>Palmeri</a:t>
            </a:r>
            <a:r>
              <a:rPr lang="it-IT" noProof="0" dirty="0" smtClean="0"/>
              <a:t> - Vignola 23 e 24 novembre 2016</a:t>
            </a:r>
            <a:endParaRPr lang="it-IT" noProof="0" dirty="0"/>
          </a:p>
        </p:txBody>
      </p:sp>
      <p:sp>
        <p:nvSpPr>
          <p:cNvPr id="5" name="Segnaposto numero diapositiva 4"/>
          <p:cNvSpPr>
            <a:spLocks noGrp="1"/>
          </p:cNvSpPr>
          <p:nvPr>
            <p:ph type="sldNum" sz="quarter" idx="12"/>
          </p:nvPr>
        </p:nvSpPr>
        <p:spPr/>
        <p:txBody>
          <a:bodyPr/>
          <a:lstStyle/>
          <a:p>
            <a:pPr rtl="0"/>
            <a:fld id="{0FF54DE5-C571-48E8-A5BC-B369434E2F44}" type="slidenum">
              <a:rPr lang="it-IT" noProof="0" smtClean="0"/>
              <a:t>9</a:t>
            </a:fld>
            <a:endParaRPr lang="it-IT" noProof="0" dirty="0"/>
          </a:p>
        </p:txBody>
      </p:sp>
      <p:sp>
        <p:nvSpPr>
          <p:cNvPr id="6" name="Rettangolo arrotondato 5"/>
          <p:cNvSpPr/>
          <p:nvPr/>
        </p:nvSpPr>
        <p:spPr>
          <a:xfrm>
            <a:off x="1250576" y="1465730"/>
            <a:ext cx="9681882" cy="1194920"/>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Valutazione e sviluppo della scuola - VALES </a:t>
            </a:r>
          </a:p>
          <a:p>
            <a:pPr algn="ctr"/>
            <a:r>
              <a:rPr lang="it-IT" sz="2400" dirty="0" smtClean="0"/>
              <a:t>e </a:t>
            </a:r>
          </a:p>
          <a:p>
            <a:pPr algn="ctr"/>
            <a:r>
              <a:rPr lang="it-IT" sz="2400" dirty="0" smtClean="0"/>
              <a:t>Valutazione e Miglioramento - VM</a:t>
            </a:r>
            <a:endParaRPr lang="it-IT" sz="2100" dirty="0"/>
          </a:p>
        </p:txBody>
      </p:sp>
      <p:sp>
        <p:nvSpPr>
          <p:cNvPr id="10" name="Rettangolo arrotondato 9"/>
          <p:cNvSpPr/>
          <p:nvPr/>
        </p:nvSpPr>
        <p:spPr>
          <a:xfrm>
            <a:off x="1660650" y="2420627"/>
            <a:ext cx="1967023" cy="965052"/>
          </a:xfrm>
          <a:prstGeom prst="roundRect">
            <a:avLst/>
          </a:prstGeom>
          <a:solidFill>
            <a:srgbClr val="FFFF00"/>
          </a:solidFill>
          <a:ln>
            <a:solidFill>
              <a:srgbClr val="0066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smtClean="0">
                <a:solidFill>
                  <a:srgbClr val="514843"/>
                </a:solidFill>
              </a:rPr>
              <a:t>VALES</a:t>
            </a:r>
            <a:endParaRPr lang="it-IT" sz="3600" b="1" dirty="0">
              <a:solidFill>
                <a:srgbClr val="514843"/>
              </a:solidFill>
            </a:endParaRPr>
          </a:p>
        </p:txBody>
      </p:sp>
      <p:sp>
        <p:nvSpPr>
          <p:cNvPr id="14" name="Freccia in giù 13"/>
          <p:cNvSpPr/>
          <p:nvPr/>
        </p:nvSpPr>
        <p:spPr>
          <a:xfrm>
            <a:off x="2523003" y="3436374"/>
            <a:ext cx="121159" cy="429364"/>
          </a:xfrm>
          <a:prstGeom prst="downArrow">
            <a:avLst/>
          </a:prstGeom>
          <a:solidFill>
            <a:srgbClr val="00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ttangolo 2"/>
          <p:cNvSpPr/>
          <p:nvPr/>
        </p:nvSpPr>
        <p:spPr>
          <a:xfrm>
            <a:off x="32952" y="3761458"/>
            <a:ext cx="5538508" cy="2862322"/>
          </a:xfrm>
          <a:prstGeom prst="rect">
            <a:avLst/>
          </a:prstGeom>
        </p:spPr>
        <p:txBody>
          <a:bodyPr wrap="square">
            <a:spAutoFit/>
          </a:bodyPr>
          <a:lstStyle/>
          <a:p>
            <a:pPr marL="285750" indent="-285750">
              <a:buFont typeface="Wingdings" panose="05000000000000000000" pitchFamily="2" charset="2"/>
              <a:buChar char="v"/>
            </a:pPr>
            <a:r>
              <a:rPr lang="it-IT" dirty="0"/>
              <a:t>D</a:t>
            </a:r>
            <a:r>
              <a:rPr lang="it-IT" dirty="0" smtClean="0"/>
              <a:t>urata </a:t>
            </a:r>
            <a:r>
              <a:rPr lang="it-IT" dirty="0"/>
              <a:t>triennale </a:t>
            </a:r>
            <a:r>
              <a:rPr lang="it-IT" dirty="0" smtClean="0"/>
              <a:t>– circa 300 scuole I e II ciclo</a:t>
            </a:r>
          </a:p>
          <a:p>
            <a:pPr marL="285750" indent="-285750">
              <a:buFont typeface="Wingdings" panose="05000000000000000000" pitchFamily="2" charset="2"/>
              <a:buChar char="v"/>
            </a:pPr>
            <a:r>
              <a:rPr lang="it-IT" dirty="0" smtClean="0"/>
              <a:t>Modello </a:t>
            </a:r>
            <a:r>
              <a:rPr lang="it-IT" dirty="0"/>
              <a:t>valutativo che possa fornire indicazioni utili per la definizione del futuro Sistema Nazionale di Valutazione</a:t>
            </a:r>
            <a:r>
              <a:rPr lang="it-IT" dirty="0" smtClean="0"/>
              <a:t>.</a:t>
            </a:r>
          </a:p>
          <a:p>
            <a:pPr marL="285750" indent="-285750">
              <a:buFont typeface="Wingdings" panose="05000000000000000000" pitchFamily="2" charset="2"/>
              <a:buChar char="v"/>
            </a:pPr>
            <a:r>
              <a:rPr lang="it-IT" dirty="0" smtClean="0"/>
              <a:t>Scuole </a:t>
            </a:r>
            <a:r>
              <a:rPr lang="it-IT" dirty="0"/>
              <a:t>di tutti i gradi </a:t>
            </a:r>
            <a:endParaRPr lang="it-IT" dirty="0" smtClean="0"/>
          </a:p>
          <a:p>
            <a:pPr marL="285750" indent="-285750">
              <a:buFont typeface="Wingdings" panose="05000000000000000000" pitchFamily="2" charset="2"/>
              <a:buChar char="v"/>
            </a:pPr>
            <a:r>
              <a:rPr lang="it-IT" dirty="0" smtClean="0"/>
              <a:t>Percorso </a:t>
            </a:r>
            <a:r>
              <a:rPr lang="it-IT" dirty="0"/>
              <a:t>ciclico che lega la valutazione al miglioramento. </a:t>
            </a:r>
            <a:endParaRPr lang="it-IT" dirty="0" smtClean="0"/>
          </a:p>
          <a:p>
            <a:pPr marL="285750" indent="-285750">
              <a:buFont typeface="Wingdings" panose="05000000000000000000" pitchFamily="2" charset="2"/>
              <a:buChar char="v"/>
            </a:pPr>
            <a:r>
              <a:rPr lang="it-IT" dirty="0" smtClean="0"/>
              <a:t>Valutazione </a:t>
            </a:r>
            <a:r>
              <a:rPr lang="it-IT" dirty="0"/>
              <a:t>delle scuole e </a:t>
            </a:r>
            <a:r>
              <a:rPr lang="it-IT" dirty="0" smtClean="0"/>
              <a:t>valutazione </a:t>
            </a:r>
            <a:r>
              <a:rPr lang="it-IT" dirty="0"/>
              <a:t>del </a:t>
            </a:r>
            <a:r>
              <a:rPr lang="it-IT" dirty="0" smtClean="0"/>
              <a:t>DS </a:t>
            </a:r>
          </a:p>
          <a:p>
            <a:pPr marL="285750" indent="-285750">
              <a:buFont typeface="Wingdings" panose="05000000000000000000" pitchFamily="2" charset="2"/>
              <a:buChar char="v"/>
            </a:pPr>
            <a:r>
              <a:rPr lang="it-IT" dirty="0" smtClean="0"/>
              <a:t>Piano </a:t>
            </a:r>
            <a:r>
              <a:rPr lang="it-IT" dirty="0"/>
              <a:t>di miglioramento della scuola e </a:t>
            </a:r>
            <a:r>
              <a:rPr lang="it-IT" dirty="0" smtClean="0"/>
              <a:t>obiettivi </a:t>
            </a:r>
            <a:r>
              <a:rPr lang="it-IT" dirty="0"/>
              <a:t>di risultato della dirigenza scolastica.</a:t>
            </a:r>
          </a:p>
        </p:txBody>
      </p:sp>
      <p:sp>
        <p:nvSpPr>
          <p:cNvPr id="16" name="Rettangolo arrotondato 15"/>
          <p:cNvSpPr/>
          <p:nvPr/>
        </p:nvSpPr>
        <p:spPr>
          <a:xfrm>
            <a:off x="8439123" y="2420627"/>
            <a:ext cx="1967023" cy="965052"/>
          </a:xfrm>
          <a:prstGeom prst="roundRect">
            <a:avLst/>
          </a:prstGeom>
          <a:solidFill>
            <a:srgbClr val="FFFF00"/>
          </a:solidFill>
          <a:ln>
            <a:solidFill>
              <a:srgbClr val="0066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smtClean="0">
                <a:solidFill>
                  <a:srgbClr val="514843"/>
                </a:solidFill>
              </a:rPr>
              <a:t>VM</a:t>
            </a:r>
            <a:endParaRPr lang="it-IT" sz="3600" b="1" dirty="0">
              <a:solidFill>
                <a:srgbClr val="514843"/>
              </a:solidFill>
            </a:endParaRPr>
          </a:p>
        </p:txBody>
      </p:sp>
      <p:sp>
        <p:nvSpPr>
          <p:cNvPr id="17" name="Freccia in giù 16"/>
          <p:cNvSpPr/>
          <p:nvPr/>
        </p:nvSpPr>
        <p:spPr>
          <a:xfrm>
            <a:off x="9394151" y="3436374"/>
            <a:ext cx="121159" cy="429364"/>
          </a:xfrm>
          <a:prstGeom prst="downArrow">
            <a:avLst/>
          </a:prstGeom>
          <a:solidFill>
            <a:srgbClr val="00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6152086" y="3553880"/>
            <a:ext cx="5976291" cy="2862322"/>
          </a:xfrm>
          <a:prstGeom prst="rect">
            <a:avLst/>
          </a:prstGeom>
        </p:spPr>
        <p:txBody>
          <a:bodyPr wrap="square">
            <a:spAutoFit/>
          </a:bodyPr>
          <a:lstStyle/>
          <a:p>
            <a:pPr marL="285750" indent="-285750">
              <a:buFont typeface="Wingdings" panose="05000000000000000000" pitchFamily="2" charset="2"/>
              <a:buChar char="v"/>
            </a:pPr>
            <a:r>
              <a:rPr lang="it-IT" dirty="0" smtClean="0"/>
              <a:t>Circa 400 </a:t>
            </a:r>
            <a:r>
              <a:rPr lang="it-IT" dirty="0"/>
              <a:t>Istituti </a:t>
            </a:r>
            <a:r>
              <a:rPr lang="it-IT" dirty="0" smtClean="0"/>
              <a:t>comprensivi</a:t>
            </a:r>
            <a:r>
              <a:rPr lang="it-IT" dirty="0"/>
              <a:t> </a:t>
            </a:r>
            <a:endParaRPr lang="it-IT" dirty="0" smtClean="0"/>
          </a:p>
          <a:p>
            <a:pPr marL="285750" indent="-285750">
              <a:buFont typeface="Wingdings" panose="05000000000000000000" pitchFamily="2" charset="2"/>
              <a:buChar char="v"/>
            </a:pPr>
            <a:r>
              <a:rPr lang="it-IT" dirty="0" smtClean="0"/>
              <a:t>Valutare qualità </a:t>
            </a:r>
            <a:r>
              <a:rPr lang="it-IT" dirty="0"/>
              <a:t>progettuale, </a:t>
            </a:r>
            <a:r>
              <a:rPr lang="it-IT" dirty="0" smtClean="0"/>
              <a:t>efficienza </a:t>
            </a:r>
            <a:r>
              <a:rPr lang="it-IT" dirty="0"/>
              <a:t>organizzativa e </a:t>
            </a:r>
            <a:r>
              <a:rPr lang="it-IT" dirty="0" smtClean="0"/>
              <a:t>gestionale </a:t>
            </a:r>
            <a:r>
              <a:rPr lang="it-IT" dirty="0"/>
              <a:t>delle singole istituzioni scolastiche nell’attuazione dei PON Istruzione. </a:t>
            </a:r>
            <a:endParaRPr lang="it-IT" dirty="0" smtClean="0"/>
          </a:p>
          <a:p>
            <a:pPr marL="285750" indent="-285750">
              <a:buFont typeface="Wingdings" panose="05000000000000000000" pitchFamily="2" charset="2"/>
              <a:buChar char="v"/>
            </a:pPr>
            <a:r>
              <a:rPr lang="it-IT" dirty="0"/>
              <a:t>T</a:t>
            </a:r>
            <a:r>
              <a:rPr lang="it-IT" dirty="0" smtClean="0"/>
              <a:t>ecnica </a:t>
            </a:r>
            <a:r>
              <a:rPr lang="it-IT" dirty="0"/>
              <a:t>dell’audit </a:t>
            </a:r>
            <a:r>
              <a:rPr lang="it-IT" dirty="0" smtClean="0"/>
              <a:t>esterno</a:t>
            </a:r>
          </a:p>
          <a:p>
            <a:pPr marL="285750" indent="-285750">
              <a:buFont typeface="Wingdings" panose="05000000000000000000" pitchFamily="2" charset="2"/>
              <a:buChar char="v"/>
            </a:pPr>
            <a:r>
              <a:rPr lang="it-IT" dirty="0"/>
              <a:t>I</a:t>
            </a:r>
            <a:r>
              <a:rPr lang="it-IT" dirty="0" smtClean="0"/>
              <a:t>dentificare </a:t>
            </a:r>
            <a:r>
              <a:rPr lang="it-IT" dirty="0"/>
              <a:t>i punti di forza e i nodi critici del servizio scolastico </a:t>
            </a:r>
            <a:r>
              <a:rPr lang="it-IT" dirty="0" smtClean="0"/>
              <a:t>offerto, </a:t>
            </a:r>
            <a:r>
              <a:rPr lang="it-IT" dirty="0"/>
              <a:t>in un’ottica di valutazione sistemica, attraverso l’</a:t>
            </a:r>
            <a:r>
              <a:rPr lang="it-IT" b="1" dirty="0"/>
              <a:t>osservazione</a:t>
            </a:r>
            <a:r>
              <a:rPr lang="it-IT" dirty="0"/>
              <a:t> sul campo </a:t>
            </a:r>
            <a:endParaRPr lang="it-IT" dirty="0" smtClean="0"/>
          </a:p>
          <a:p>
            <a:pPr marL="285750" indent="-285750">
              <a:buFont typeface="Wingdings" panose="05000000000000000000" pitchFamily="2" charset="2"/>
              <a:buChar char="v"/>
            </a:pPr>
            <a:r>
              <a:rPr lang="it-IT" dirty="0"/>
              <a:t>sostenere azioni di </a:t>
            </a:r>
            <a:r>
              <a:rPr lang="it-IT" dirty="0" smtClean="0"/>
              <a:t>miglioramento</a:t>
            </a:r>
            <a:r>
              <a:rPr lang="it-IT" dirty="0"/>
              <a:t> </a:t>
            </a:r>
            <a:r>
              <a:rPr lang="it-IT" dirty="0" smtClean="0"/>
              <a:t>e </a:t>
            </a:r>
            <a:r>
              <a:rPr lang="it-IT" dirty="0"/>
              <a:t>diffondere buone </a:t>
            </a:r>
            <a:r>
              <a:rPr lang="it-IT" dirty="0" smtClean="0"/>
              <a:t>pratiche</a:t>
            </a:r>
            <a:endParaRPr lang="it-IT" dirty="0"/>
          </a:p>
        </p:txBody>
      </p:sp>
    </p:spTree>
    <p:extLst>
      <p:ext uri="{BB962C8B-B14F-4D97-AF65-F5344CB8AC3E}">
        <p14:creationId xmlns:p14="http://schemas.microsoft.com/office/powerpoint/2010/main" val="1841020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f03431380">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_9411651_TF03431380_TF03431380.potx" id="{F752DA82-D50A-4AE0-8DD8-25DD4AAFB5E8}" vid="{140E91C9-CCE7-4C34-B3F5-184A9FB2C478}"/>
    </a:ext>
  </a:extLst>
</a:theme>
</file>

<file path=ppt/theme/theme2.xml><?xml version="1.0" encoding="utf-8"?>
<a:theme xmlns:a="http://schemas.openxmlformats.org/drawingml/2006/main" name="Tema di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tf03431380</Template>
  <TotalTime>0</TotalTime>
  <Words>6877</Words>
  <Application>Microsoft Office PowerPoint</Application>
  <PresentationFormat>Personalizzato</PresentationFormat>
  <Paragraphs>1065</Paragraphs>
  <Slides>68</Slides>
  <Notes>0</Notes>
  <HiddenSlides>0</HiddenSlides>
  <MMClips>0</MMClips>
  <ScaleCrop>false</ScaleCrop>
  <HeadingPairs>
    <vt:vector size="4" baseType="variant">
      <vt:variant>
        <vt:lpstr>Tema</vt:lpstr>
      </vt:variant>
      <vt:variant>
        <vt:i4>1</vt:i4>
      </vt:variant>
      <vt:variant>
        <vt:lpstr>Titoli diapositive</vt:lpstr>
      </vt:variant>
      <vt:variant>
        <vt:i4>68</vt:i4>
      </vt:variant>
    </vt:vector>
  </HeadingPairs>
  <TitlesOfParts>
    <vt:vector size="69" baseType="lpstr">
      <vt:lpstr>tf03431380</vt:lpstr>
      <vt:lpstr>La Valutazione nelle scuole </vt:lpstr>
      <vt:lpstr>I PERCORSI VALUTATIVI DELLE SCUOLE</vt:lpstr>
      <vt:lpstr>I PERCORSI VALUTATIVI DELLE SCUOLE</vt:lpstr>
      <vt:lpstr>I Progetti sperimentali di valutazione delle scuole</vt:lpstr>
      <vt:lpstr>I Progetti sperimentali di valutazione delle scuole</vt:lpstr>
      <vt:lpstr>I Progetti sperimentali di valutazione delle scuole</vt:lpstr>
      <vt:lpstr>I Progetti sperimentali di valutazione delle scuole</vt:lpstr>
      <vt:lpstr>I Progetti sperimentali di valutazione delle scuole</vt:lpstr>
      <vt:lpstr>I Progetti sperimentali di valutazione delle scuole</vt:lpstr>
      <vt:lpstr>UN QUADRO DI RIFERIMENTO TEORICO per i percorsi valutativi delle scuole</vt:lpstr>
      <vt:lpstr>UN QUADRO DI RIFERIMENTO TEORICO per i percorsi valutativi delle scuole</vt:lpstr>
      <vt:lpstr>UN QUADRO DI RIFERIMENTO TEORICO per i percorsi valutativi delle scuole</vt:lpstr>
      <vt:lpstr>UN QUADRO DI RIFERIMENTO TEORICO per i percorsi valutativi delle scuole</vt:lpstr>
      <vt:lpstr>UN QUADRO DI RIFERIMENTO TEORICO per i percorsi valutativi delle scuole</vt:lpstr>
      <vt:lpstr>UN QUADRO DI RIFERIMENTO TEORICO per i percorsi valutativi delle scuole</vt:lpstr>
      <vt:lpstr>UN QUADRO DI RIFERIMENTO TEORICO per i percorsi valutativi delle scuole</vt:lpstr>
      <vt:lpstr>VALES E VM – progetti sperimentali sui percorsi valutativi delle scuole</vt:lpstr>
      <vt:lpstr>Le Aree del Rapporto di valutazione</vt:lpstr>
      <vt:lpstr>Le Griglie per la lettura dei dati </vt:lpstr>
      <vt:lpstr> Le fonti da consultare </vt:lpstr>
      <vt:lpstr>Prima della visita</vt:lpstr>
      <vt:lpstr>Prima della visita</vt:lpstr>
      <vt:lpstr>Prima della visita</vt:lpstr>
      <vt:lpstr>Prima della visita</vt:lpstr>
      <vt:lpstr>Possibili domande - SELEZIONE DEI SAPERI, SCELTE CURRICULARI E OFFERTA FORMATIVA</vt:lpstr>
      <vt:lpstr>Prima della visita</vt:lpstr>
      <vt:lpstr>Prima della visita</vt:lpstr>
      <vt:lpstr>Possibili domande - PROGETTAZIONE DELLA DIDATTICA E VALUTAZIONE DEGLI STUDENTI</vt:lpstr>
      <vt:lpstr>Possibili domande - PROGETTAZIONE DELLA DIDATTICA E VALUTAZIONE DEGLI STUDENTI</vt:lpstr>
      <vt:lpstr>Prima della visita</vt:lpstr>
      <vt:lpstr>Possibili domande - SVILUPPO DELLA RELAZIONE EDUCATIVA E TRA PARI</vt:lpstr>
      <vt:lpstr>Prima della visita</vt:lpstr>
      <vt:lpstr>Possibili domande - INCLUSIONE, INTEGRAZIONE</vt:lpstr>
      <vt:lpstr>Possibili domande - INCLUSIONE, INTEGRAZIONE</vt:lpstr>
      <vt:lpstr>Prima della visita</vt:lpstr>
      <vt:lpstr>Possibili domande - DIFFERENZIAZIONE DEI PERCORSI </vt:lpstr>
      <vt:lpstr>Prima della visita</vt:lpstr>
      <vt:lpstr>Prima della visita</vt:lpstr>
      <vt:lpstr>  Possibili domande - CONTINUITA’ ED ORIENTAMENTO</vt:lpstr>
      <vt:lpstr>Prima della visita</vt:lpstr>
      <vt:lpstr>Prima della visita</vt:lpstr>
      <vt:lpstr>  Possibili domande - IDENTITA’ STRATEGICA E CAPACITA’ DI DIREZIONE DELLA SCUOLA (LEADERSHIP)</vt:lpstr>
      <vt:lpstr>Prima della visita</vt:lpstr>
      <vt:lpstr>Prima della visita</vt:lpstr>
      <vt:lpstr>Prima della visita</vt:lpstr>
      <vt:lpstr>  Possibili domande - GESTIONE STRATEGICA DELLE RISORSE</vt:lpstr>
      <vt:lpstr>Prima della visita</vt:lpstr>
      <vt:lpstr>  Possibili domande - SVILUPPO PROFESSIONALE DELLE RISORSE</vt:lpstr>
      <vt:lpstr>Prima della visita</vt:lpstr>
      <vt:lpstr>Prima della visita</vt:lpstr>
      <vt:lpstr>  Possibili domande - SVILUPPO PROFESSIONALE DELLE RISORSE</vt:lpstr>
      <vt:lpstr>Prima della visita</vt:lpstr>
      <vt:lpstr>  Possibili domande - ATTIVITA’ DI AUTOVALUTAZIONE</vt:lpstr>
      <vt:lpstr>Prima della visita</vt:lpstr>
      <vt:lpstr>Prima della visita</vt:lpstr>
      <vt:lpstr>Prima della visita</vt:lpstr>
      <vt:lpstr>Prima della visita</vt:lpstr>
      <vt:lpstr>La visita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lpstr>Grazie per l’attenzione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valutazione nelle scuole</dc:title>
  <dc:creator/>
  <cp:lastModifiedBy/>
  <cp:revision>1</cp:revision>
  <dcterms:created xsi:type="dcterms:W3CDTF">2016-11-20T05:57:46Z</dcterms:created>
  <dcterms:modified xsi:type="dcterms:W3CDTF">2016-11-23T11:24:21Z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